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3" r:id="rId3"/>
    <p:sldId id="294" r:id="rId4"/>
    <p:sldId id="258" r:id="rId5"/>
    <p:sldId id="267" r:id="rId6"/>
    <p:sldId id="266" r:id="rId7"/>
    <p:sldId id="259" r:id="rId8"/>
    <p:sldId id="261" r:id="rId9"/>
    <p:sldId id="269" r:id="rId10"/>
    <p:sldId id="270" r:id="rId11"/>
    <p:sldId id="277" r:id="rId12"/>
    <p:sldId id="262" r:id="rId13"/>
    <p:sldId id="271" r:id="rId14"/>
    <p:sldId id="263" r:id="rId15"/>
    <p:sldId id="272" r:id="rId16"/>
    <p:sldId id="276" r:id="rId17"/>
    <p:sldId id="264" r:id="rId18"/>
    <p:sldId id="273" r:id="rId19"/>
    <p:sldId id="275" r:id="rId20"/>
    <p:sldId id="281" r:id="rId21"/>
    <p:sldId id="282" r:id="rId22"/>
    <p:sldId id="279" r:id="rId23"/>
    <p:sldId id="295" r:id="rId24"/>
    <p:sldId id="268" r:id="rId25"/>
    <p:sldId id="283" r:id="rId26"/>
    <p:sldId id="284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03EB-8D52-4827-AF36-67D584EC4E74}" type="datetimeFigureOut">
              <a:rPr lang="nl-BE" smtClean="0"/>
              <a:t>22/11/2016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C9A95-1137-4E63-87C7-3ED77982F548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54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C9A95-1137-4E63-87C7-3ED77982F548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235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9036000" y="2708920"/>
            <a:ext cx="108000" cy="4145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3501008"/>
            <a:ext cx="7956376" cy="1898992"/>
          </a:xfr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180000" tIns="180000" rIns="180000" bIns="180000" anchor="t" anchorCtr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557125"/>
            <a:ext cx="7848872" cy="960107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108000" cy="685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farmaka_ppt-algemeen_coverlogo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7624" y="2708920"/>
            <a:ext cx="2359025" cy="6604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7596336" y="6237312"/>
            <a:ext cx="1296144" cy="504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8400" y="1484784"/>
            <a:ext cx="7848000" cy="468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4000" y="6264000"/>
            <a:ext cx="720000" cy="216000"/>
          </a:xfrm>
        </p:spPr>
        <p:txBody>
          <a:bodyPr/>
          <a:lstStyle>
            <a:lvl1pPr algn="l">
              <a:defRPr/>
            </a:lvl1pPr>
          </a:lstStyle>
          <a:p>
            <a:fld id="{218B476E-CA94-47AE-BC29-0B43D7A89CAE}" type="datetimeFigureOut">
              <a:rPr lang="nl-NL" smtClean="0"/>
              <a:pPr/>
              <a:t>22-11-2016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43608" y="6480000"/>
            <a:ext cx="5400000" cy="216000"/>
          </a:xfrm>
        </p:spPr>
        <p:txBody>
          <a:bodyPr lIns="0"/>
          <a:lstStyle>
            <a:lvl1pPr>
              <a:defRPr b="0" i="1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44000" y="6264000"/>
            <a:ext cx="360000" cy="216000"/>
          </a:xfrm>
        </p:spPr>
        <p:txBody>
          <a:bodyPr rIns="0"/>
          <a:lstStyle/>
          <a:p>
            <a:fld id="{A004E1FC-5373-4727-AD96-8FDA6DA0FA1B}" type="slidenum">
              <a:rPr lang="nl-NL" smtClean="0"/>
              <a:pPr/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_zonder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4000" y="6264000"/>
            <a:ext cx="720000" cy="216000"/>
          </a:xfrm>
        </p:spPr>
        <p:txBody>
          <a:bodyPr/>
          <a:lstStyle>
            <a:lvl1pPr algn="l">
              <a:defRPr/>
            </a:lvl1pPr>
          </a:lstStyle>
          <a:p>
            <a:fld id="{218B476E-CA94-47AE-BC29-0B43D7A89CAE}" type="datetimeFigureOut">
              <a:rPr lang="nl-NL" smtClean="0"/>
              <a:pPr/>
              <a:t>22-11-2016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43608" y="6480000"/>
            <a:ext cx="5400000" cy="216000"/>
          </a:xfrm>
        </p:spPr>
        <p:txBody>
          <a:bodyPr lIns="0"/>
          <a:lstStyle>
            <a:lvl1pPr>
              <a:defRPr b="0" i="1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44000" y="6264000"/>
            <a:ext cx="360000" cy="216000"/>
          </a:xfrm>
        </p:spPr>
        <p:txBody>
          <a:bodyPr rIns="0"/>
          <a:lstStyle/>
          <a:p>
            <a:fld id="{A004E1FC-5373-4727-AD96-8FDA6DA0FA1B}" type="slidenum">
              <a:rPr lang="nl-NL" smtClean="0"/>
              <a:pPr/>
              <a:t>‹N°›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400" y="4077072"/>
            <a:ext cx="6804000" cy="720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6" name="Afbeelding 5" descr="farmaka_ppt-tablet_logo_cover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000" y="6381328"/>
            <a:ext cx="1058863" cy="296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farmaka_ppt-tablet_logo_groot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3728" y="2451249"/>
            <a:ext cx="4714875" cy="169783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17636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7380312" y="6165304"/>
            <a:ext cx="1763688" cy="59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64800" y="0"/>
            <a:ext cx="108000" cy="4145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68400" y="360000"/>
            <a:ext cx="7848000" cy="72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8400" y="1484784"/>
            <a:ext cx="7848000" cy="4680000"/>
          </a:xfrm>
          <a:prstGeom prst="rect">
            <a:avLst/>
          </a:prstGeom>
          <a:ln w="12700" cap="rnd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03648" y="6264000"/>
            <a:ext cx="7200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18B476E-CA94-47AE-BC29-0B43D7A89CAE}" type="datetimeFigureOut">
              <a:rPr lang="nl-NL" smtClean="0"/>
              <a:pPr/>
              <a:t>22-11-2016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44000" y="6480000"/>
            <a:ext cx="540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43608" y="6264000"/>
            <a:ext cx="3600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004E1FC-5373-4727-AD96-8FDA6DA0FA1B}" type="slidenum">
              <a:rPr lang="nl-NL" smtClean="0"/>
              <a:pPr/>
              <a:t>‹N°›</a:t>
            </a:fld>
            <a:endParaRPr lang="nl-NL" dirty="0"/>
          </a:p>
        </p:txBody>
      </p:sp>
      <p:pic>
        <p:nvPicPr>
          <p:cNvPr id="12" name="Afbeelding 11" descr="farmaka_ppt-tablet_logo_cover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6381328"/>
            <a:ext cx="1058863" cy="296863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0"/>
            <a:ext cx="108000" cy="685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Lecture critique d’un article scientifique</a:t>
            </a:r>
            <a:endParaRPr lang="fr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Journée</a:t>
            </a:r>
            <a:r>
              <a:rPr lang="nl-NL" dirty="0" smtClean="0"/>
              <a:t> de </a:t>
            </a:r>
            <a:r>
              <a:rPr lang="nl-NL" smtClean="0"/>
              <a:t>l’asma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0235"/>
            <a:ext cx="7848000" cy="720000"/>
          </a:xfrm>
        </p:spPr>
        <p:txBody>
          <a:bodyPr/>
          <a:lstStyle/>
          <a:p>
            <a:r>
              <a:rPr lang="nl-BE" dirty="0" smtClean="0"/>
              <a:t>Mais </a:t>
            </a:r>
            <a:r>
              <a:rPr lang="nl-BE" dirty="0" err="1" smtClean="0"/>
              <a:t>aussi</a:t>
            </a:r>
            <a:r>
              <a:rPr lang="nl-BE" dirty="0" smtClean="0"/>
              <a:t> </a:t>
            </a:r>
            <a:r>
              <a:rPr lang="nl-BE" dirty="0" err="1" smtClean="0"/>
              <a:t>ailleurs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1905"/>
            <a:ext cx="8410647" cy="3076308"/>
          </a:xfrm>
        </p:spPr>
      </p:pic>
      <p:sp>
        <p:nvSpPr>
          <p:cNvPr id="5" name="Tekstvak 4"/>
          <p:cNvSpPr txBox="1"/>
          <p:nvPr/>
        </p:nvSpPr>
        <p:spPr>
          <a:xfrm>
            <a:off x="1043608" y="126876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Matériel et méthodes, tableau des </a:t>
            </a:r>
            <a:r>
              <a:rPr lang="nl-BE" sz="2400" dirty="0" err="1" smtClean="0"/>
              <a:t>caractéristiques</a:t>
            </a:r>
            <a:r>
              <a:rPr lang="nl-BE" sz="2400" dirty="0" smtClean="0"/>
              <a:t> des </a:t>
            </a:r>
            <a:r>
              <a:rPr lang="nl-BE" sz="2400" dirty="0" err="1" smtClean="0"/>
              <a:t>patients</a:t>
            </a:r>
            <a:endParaRPr lang="nl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10662"/>
            <a:ext cx="2802632" cy="26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Critique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BE" dirty="0" smtClean="0"/>
              <a:t>Est-ce </a:t>
            </a:r>
            <a:r>
              <a:rPr lang="fr-BE" dirty="0"/>
              <a:t>que les patients sélectionnés sont représentatifs</a:t>
            </a:r>
            <a:r>
              <a:rPr lang="fr-BE" dirty="0" smtClean="0"/>
              <a:t>?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Historique “classique”? Gravité de la maladie</a:t>
            </a:r>
            <a:r>
              <a:rPr lang="fr-BE" dirty="0" smtClean="0"/>
              <a:t>?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Caractéristiques qui </a:t>
            </a:r>
            <a:r>
              <a:rPr lang="fr-BE" dirty="0"/>
              <a:t>peuvent jouer un rôle</a:t>
            </a:r>
            <a:r>
              <a:rPr lang="fr-BE" dirty="0" smtClean="0"/>
              <a:t>? Age? Sexe? …</a:t>
            </a:r>
            <a:endParaRPr lang="fr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15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PICO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 comme INTERVENTION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Un certain traitement (médicamenteux ou non)</a:t>
            </a:r>
          </a:p>
          <a:p>
            <a:pPr lvl="1"/>
            <a:r>
              <a:rPr lang="fr-BE" dirty="0" smtClean="0"/>
              <a:t>Durée du traitement</a:t>
            </a:r>
          </a:p>
          <a:p>
            <a:pPr lvl="1"/>
            <a:r>
              <a:rPr lang="fr-BE" dirty="0" smtClean="0"/>
              <a:t>Chirurgie</a:t>
            </a:r>
          </a:p>
          <a:p>
            <a:pPr lvl="1"/>
            <a:r>
              <a:rPr lang="fr-BE" dirty="0" smtClean="0"/>
              <a:t>Test diagnostic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930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712918" cy="18247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59" y="2996952"/>
            <a:ext cx="4393349" cy="371623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83111" y="44704"/>
            <a:ext cx="7848000" cy="720000"/>
          </a:xfrm>
        </p:spPr>
        <p:txBody>
          <a:bodyPr/>
          <a:lstStyle/>
          <a:p>
            <a:r>
              <a:rPr lang="nl-BE" dirty="0" smtClean="0"/>
              <a:t>Abstract, matériel &amp; méthodes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1043608" y="3501008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Abstract = court, information minimale</a:t>
            </a:r>
          </a:p>
          <a:p>
            <a:endParaRPr lang="nl-BE" sz="2800" dirty="0"/>
          </a:p>
          <a:p>
            <a:endParaRPr lang="nl-BE" sz="2800" dirty="0" smtClean="0"/>
          </a:p>
          <a:p>
            <a:endParaRPr lang="nl-BE" sz="2800" dirty="0"/>
          </a:p>
          <a:p>
            <a:r>
              <a:rPr lang="nl-BE" sz="2800" dirty="0" smtClean="0"/>
              <a:t>M&amp;M = les détails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5078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PICO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 comme COMPARAISON</a:t>
            </a:r>
          </a:p>
          <a:p>
            <a:endParaRPr lang="nl-BE" dirty="0"/>
          </a:p>
          <a:p>
            <a:pPr lvl="1"/>
            <a:r>
              <a:rPr lang="nl-BE" dirty="0" err="1"/>
              <a:t>vs</a:t>
            </a:r>
            <a:r>
              <a:rPr lang="nl-BE" dirty="0"/>
              <a:t> placebo</a:t>
            </a:r>
          </a:p>
          <a:p>
            <a:pPr lvl="1"/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err="1"/>
              <a:t>autre</a:t>
            </a:r>
            <a:r>
              <a:rPr lang="nl-BE" dirty="0"/>
              <a:t> </a:t>
            </a:r>
            <a:r>
              <a:rPr lang="nl-BE" dirty="0" err="1"/>
              <a:t>traitement</a:t>
            </a:r>
            <a:endParaRPr lang="nl-BE" dirty="0"/>
          </a:p>
          <a:p>
            <a:pPr lvl="1"/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err="1"/>
              <a:t>traitement</a:t>
            </a:r>
            <a:r>
              <a:rPr lang="nl-BE" dirty="0"/>
              <a:t> longue </a:t>
            </a:r>
            <a:r>
              <a:rPr lang="nl-BE" dirty="0" err="1"/>
              <a:t>durée</a:t>
            </a:r>
            <a:endParaRPr lang="nl-BE" dirty="0"/>
          </a:p>
          <a:p>
            <a:pPr lvl="1"/>
            <a:r>
              <a:rPr lang="nl-BE" dirty="0" err="1" smtClean="0"/>
              <a:t>vs</a:t>
            </a:r>
            <a:r>
              <a:rPr lang="nl-BE" dirty="0" smtClean="0"/>
              <a:t> …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91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Abstract, matériel &amp; méthodes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8" y="1556792"/>
            <a:ext cx="8662643" cy="186841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032448" cy="22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Critique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/>
            <a:r>
              <a:rPr lang="fr-BE" dirty="0" smtClean="0"/>
              <a:t>Intervention </a:t>
            </a:r>
            <a:r>
              <a:rPr lang="fr-BE" dirty="0"/>
              <a:t>et contrôle</a:t>
            </a:r>
            <a:r>
              <a:rPr lang="fr-BE" dirty="0" smtClean="0"/>
              <a:t>:</a:t>
            </a:r>
          </a:p>
          <a:p>
            <a:pPr marL="800100" lvl="1"/>
            <a:r>
              <a:rPr lang="fr-BE" dirty="0" smtClean="0"/>
              <a:t>Intervention et comparaison logique?</a:t>
            </a:r>
          </a:p>
          <a:p>
            <a:pPr marL="800100" lvl="1"/>
            <a:endParaRPr lang="fr-BE" dirty="0"/>
          </a:p>
          <a:p>
            <a:pPr marL="800100" lvl="1"/>
            <a:r>
              <a:rPr lang="fr-BE" dirty="0"/>
              <a:t>Comparable à ce qui se fait en Belgique? (produits, façon </a:t>
            </a:r>
            <a:r>
              <a:rPr lang="fr-BE" dirty="0" smtClean="0"/>
              <a:t>d’administrer)</a:t>
            </a:r>
          </a:p>
          <a:p>
            <a:pPr marL="800100" lvl="1"/>
            <a:endParaRPr lang="fr-BE" dirty="0"/>
          </a:p>
          <a:p>
            <a:pPr marL="800100" lvl="1"/>
            <a:r>
              <a:rPr lang="fr-BE" dirty="0"/>
              <a:t>Les patients dans des études sont souvent mieux </a:t>
            </a:r>
            <a:r>
              <a:rPr lang="fr-BE" dirty="0" smtClean="0"/>
              <a:t>suivis</a:t>
            </a:r>
          </a:p>
          <a:p>
            <a:pPr marL="800100" lvl="1"/>
            <a:endParaRPr lang="fr-BE" dirty="0"/>
          </a:p>
          <a:p>
            <a:pPr marL="800100" lvl="1"/>
            <a:r>
              <a:rPr lang="fr-BE" dirty="0"/>
              <a:t>Effet Hawthorne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4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PICO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8400" y="1484784"/>
            <a:ext cx="7848000" cy="4896544"/>
          </a:xfrm>
        </p:spPr>
        <p:txBody>
          <a:bodyPr/>
          <a:lstStyle/>
          <a:p>
            <a:r>
              <a:rPr lang="fr-BE" dirty="0" smtClean="0"/>
              <a:t>O comme OUTCOME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Soulagement de la douleur</a:t>
            </a:r>
          </a:p>
          <a:p>
            <a:pPr lvl="1"/>
            <a:r>
              <a:rPr lang="fr-BE" dirty="0" smtClean="0"/>
              <a:t>Fractures</a:t>
            </a:r>
          </a:p>
          <a:p>
            <a:pPr lvl="1"/>
            <a:r>
              <a:rPr lang="fr-BE" dirty="0" smtClean="0"/>
              <a:t>Exacerbations BPCO</a:t>
            </a:r>
          </a:p>
          <a:p>
            <a:pPr lvl="1"/>
            <a:r>
              <a:rPr lang="fr-BE" dirty="0" smtClean="0"/>
              <a:t>Taux de HbA1C</a:t>
            </a:r>
          </a:p>
          <a:p>
            <a:pPr lvl="1"/>
            <a:r>
              <a:rPr lang="fr-BE" dirty="0" smtClean="0"/>
              <a:t>Effets secondaires</a:t>
            </a:r>
          </a:p>
          <a:p>
            <a:pPr lvl="1"/>
            <a:r>
              <a:rPr lang="fr-BE" dirty="0" smtClean="0"/>
              <a:t>Mortalité</a:t>
            </a:r>
          </a:p>
          <a:p>
            <a:pPr marL="57150" indent="0">
              <a:buNone/>
            </a:pPr>
            <a:endParaRPr lang="fr-BE" dirty="0" smtClean="0"/>
          </a:p>
          <a:p>
            <a:pPr marL="57150" indent="0">
              <a:buNone/>
            </a:pPr>
            <a:r>
              <a:rPr lang="fr-BE" dirty="0" smtClean="0"/>
              <a:t>Difficile, car il faut bien cerner:</a:t>
            </a:r>
          </a:p>
          <a:p>
            <a:pPr marL="400050">
              <a:buFontTx/>
              <a:buChar char="-"/>
            </a:pPr>
            <a:r>
              <a:rPr lang="fr-BE" dirty="0" smtClean="0"/>
              <a:t>Ce qui nous intéresse, est-ce que c’est ce que je veux savoir</a:t>
            </a:r>
          </a:p>
          <a:p>
            <a:pPr marL="400050">
              <a:buFontTx/>
              <a:buChar char="-"/>
            </a:pPr>
            <a:r>
              <a:rPr lang="fr-BE" dirty="0" smtClean="0"/>
              <a:t>Si c’est le bon critère pour évaluer le traitement </a:t>
            </a:r>
          </a:p>
          <a:p>
            <a:pPr marL="800100" lvl="1">
              <a:buFontTx/>
              <a:buChar char="-"/>
            </a:pPr>
            <a:r>
              <a:rPr lang="fr-BE" dirty="0" smtClean="0"/>
              <a:t>Exemple: fractures vs BMD pour l’ostéoporose</a:t>
            </a:r>
          </a:p>
          <a:p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262615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Abstract: </a:t>
            </a:r>
            <a:r>
              <a:rPr lang="nl-BE" dirty="0" err="1" smtClean="0"/>
              <a:t>regarder</a:t>
            </a:r>
            <a:r>
              <a:rPr lang="nl-BE" dirty="0" smtClean="0"/>
              <a:t> </a:t>
            </a:r>
            <a:r>
              <a:rPr lang="nl-BE" dirty="0" err="1" smtClean="0"/>
              <a:t>section</a:t>
            </a:r>
            <a:r>
              <a:rPr lang="nl-BE" dirty="0" smtClean="0"/>
              <a:t> “</a:t>
            </a:r>
            <a:r>
              <a:rPr lang="nl-BE" dirty="0" err="1" smtClean="0"/>
              <a:t>results</a:t>
            </a:r>
            <a:r>
              <a:rPr lang="nl-BE" dirty="0" smtClean="0"/>
              <a:t>”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749661" cy="2088232"/>
          </a:xfrm>
        </p:spPr>
      </p:pic>
      <p:sp>
        <p:nvSpPr>
          <p:cNvPr id="5" name="Tekstvak 4"/>
          <p:cNvSpPr txBox="1"/>
          <p:nvPr/>
        </p:nvSpPr>
        <p:spPr>
          <a:xfrm>
            <a:off x="1043608" y="393305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HbA1C: critère intermédiaire, mais demandé par la FDA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Hypoglycémies « mineures », définition? Quid des majeures?</a:t>
            </a:r>
          </a:p>
        </p:txBody>
      </p:sp>
    </p:spTree>
    <p:extLst>
      <p:ext uri="{BB962C8B-B14F-4D97-AF65-F5344CB8AC3E}">
        <p14:creationId xmlns:p14="http://schemas.microsoft.com/office/powerpoint/2010/main" val="6048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Critique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Outcome</a:t>
            </a:r>
            <a:r>
              <a:rPr lang="fr-BE" dirty="0" smtClean="0"/>
              <a:t> et résultats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Critères de jugements durs (mortalité, hospitalisations,…) vs critères intermédiaires (biais)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Mesurés correctement?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Tests statistiques rapportés correctement, p-value, intervalles de confiance (erreur courante: NNT sans intervalle de confiance)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Analyse(s) de sous-groupes (préspécifiées!)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Statistiquement significatif vs pertinence clinique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42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Qui sommes-nous?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Organisation indépendante</a:t>
            </a:r>
          </a:p>
          <a:p>
            <a:endParaRPr lang="fr-BE" dirty="0" smtClean="0"/>
          </a:p>
          <a:p>
            <a:r>
              <a:rPr lang="fr-BE" dirty="0" smtClean="0"/>
              <a:t>EBM</a:t>
            </a:r>
          </a:p>
          <a:p>
            <a:endParaRPr lang="fr-BE" dirty="0" smtClean="0"/>
          </a:p>
          <a:p>
            <a:r>
              <a:rPr lang="fr-BE" dirty="0" smtClean="0"/>
              <a:t>Scientifique</a:t>
            </a:r>
          </a:p>
          <a:p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99478"/>
            <a:ext cx="7662914" cy="28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Déroulement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dirty="0" smtClean="0"/>
              <a:t>L’article répond-il bien à la question que je me pose?</a:t>
            </a:r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r>
              <a:rPr lang="fr-BE" b="1" dirty="0" smtClean="0"/>
              <a:t>L’article est-il de bonne qualité? </a:t>
            </a:r>
          </a:p>
          <a:p>
            <a:pPr marL="0" indent="0">
              <a:buNone/>
            </a:pPr>
            <a:r>
              <a:rPr lang="fr-BE" b="1" dirty="0" smtClean="0"/>
              <a:t>	L’étude est-elle de bonne qualité?</a:t>
            </a:r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r>
              <a:rPr lang="fr-BE" dirty="0" smtClean="0"/>
              <a:t>Les méta-analyses /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reviews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97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Qualité : problème des biais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8400" y="1484784"/>
            <a:ext cx="7848000" cy="4896544"/>
          </a:xfrm>
        </p:spPr>
        <p:txBody>
          <a:bodyPr/>
          <a:lstStyle/>
          <a:p>
            <a:r>
              <a:rPr lang="fr-BE" dirty="0" smtClean="0"/>
              <a:t>Mise </a:t>
            </a:r>
            <a:r>
              <a:rPr lang="fr-BE" dirty="0" smtClean="0">
                <a:sym typeface="Wingdings" panose="05000000000000000000" pitchFamily="2" charset="2"/>
              </a:rPr>
              <a:t>en aveugle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Participants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Personnel soignant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Personnes qui vont interpréter les données</a:t>
            </a:r>
          </a:p>
          <a:p>
            <a:pPr lvl="1"/>
            <a:endParaRPr lang="fr-BE" dirty="0" smtClean="0">
              <a:sym typeface="Wingdings" panose="05000000000000000000" pitchFamily="2" charset="2"/>
            </a:endParaRPr>
          </a:p>
          <a:p>
            <a:r>
              <a:rPr lang="fr-BE" dirty="0" smtClean="0">
                <a:sym typeface="Wingdings" panose="05000000000000000000" pitchFamily="2" charset="2"/>
              </a:rPr>
              <a:t>Randomisation et dissimuler l’attribution 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Ex: si les chiffres pairs ont un placebo, c’est possible que par déduction on s’en rende compte</a:t>
            </a:r>
          </a:p>
          <a:p>
            <a:pPr lvl="1"/>
            <a:endParaRPr lang="fr-BE" dirty="0" smtClean="0">
              <a:sym typeface="Wingdings" panose="05000000000000000000" pitchFamily="2" charset="2"/>
            </a:endParaRPr>
          </a:p>
          <a:p>
            <a:r>
              <a:rPr lang="fr-BE" dirty="0" smtClean="0">
                <a:sym typeface="Wingdings" panose="05000000000000000000" pitchFamily="2" charset="2"/>
              </a:rPr>
              <a:t>Type de placebo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Quid des placebos compliqués comme les injections?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Chirurgies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Interventions avec des effets  secondaires (antidépresseurs)</a:t>
            </a:r>
          </a:p>
        </p:txBody>
      </p:sp>
    </p:spTree>
    <p:extLst>
      <p:ext uri="{BB962C8B-B14F-4D97-AF65-F5344CB8AC3E}">
        <p14:creationId xmlns:p14="http://schemas.microsoft.com/office/powerpoint/2010/main" val="14550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Qualité de l’étude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8400" y="1484784"/>
            <a:ext cx="7848000" cy="4824536"/>
          </a:xfrm>
        </p:spPr>
        <p:txBody>
          <a:bodyPr/>
          <a:lstStyle/>
          <a:p>
            <a:r>
              <a:rPr lang="fr-BE" dirty="0" smtClean="0"/>
              <a:t>Abandons, “</a:t>
            </a:r>
            <a:r>
              <a:rPr lang="fr-BE" dirty="0" err="1" smtClean="0"/>
              <a:t>lost</a:t>
            </a:r>
            <a:r>
              <a:rPr lang="fr-BE" dirty="0" smtClean="0"/>
              <a:t> to </a:t>
            </a:r>
            <a:r>
              <a:rPr lang="fr-BE" dirty="0" err="1" smtClean="0"/>
              <a:t>follow</a:t>
            </a:r>
            <a:r>
              <a:rPr lang="fr-BE" dirty="0" smtClean="0"/>
              <a:t> up” = pertes en cours d’étude</a:t>
            </a:r>
          </a:p>
          <a:p>
            <a:pPr lvl="1"/>
            <a:r>
              <a:rPr lang="fr-BE" dirty="0" smtClean="0"/>
              <a:t>Comparables entre groupes?</a:t>
            </a:r>
          </a:p>
          <a:p>
            <a:pPr lvl="1"/>
            <a:r>
              <a:rPr lang="fr-BE" dirty="0" smtClean="0"/>
              <a:t>Combien de pertes?</a:t>
            </a:r>
          </a:p>
          <a:p>
            <a:endParaRPr lang="fr-BE" dirty="0" smtClean="0"/>
          </a:p>
          <a:p>
            <a:r>
              <a:rPr lang="fr-BE" dirty="0" smtClean="0"/>
              <a:t>Analyses « per </a:t>
            </a:r>
            <a:r>
              <a:rPr lang="fr-BE" dirty="0" err="1" smtClean="0"/>
              <a:t>protocol</a:t>
            </a:r>
            <a:r>
              <a:rPr lang="fr-BE" dirty="0" smtClean="0"/>
              <a:t> » vs en intention de traiter:</a:t>
            </a:r>
          </a:p>
          <a:p>
            <a:pPr lvl="1"/>
            <a:r>
              <a:rPr lang="fr-BE" dirty="0" smtClean="0"/>
              <a:t>Per </a:t>
            </a:r>
            <a:r>
              <a:rPr lang="fr-BE" dirty="0" err="1" smtClean="0"/>
              <a:t>protocol</a:t>
            </a:r>
            <a:r>
              <a:rPr lang="fr-BE" dirty="0" smtClean="0"/>
              <a:t>:</a:t>
            </a:r>
          </a:p>
          <a:p>
            <a:pPr lvl="2"/>
            <a:r>
              <a:rPr lang="fr-BE" dirty="0" smtClean="0"/>
              <a:t>D’après le traitement reçu</a:t>
            </a:r>
          </a:p>
          <a:p>
            <a:pPr lvl="2"/>
            <a:r>
              <a:rPr lang="fr-BE" dirty="0" smtClean="0"/>
              <a:t>Groupes plus petits, perte de puissance</a:t>
            </a:r>
          </a:p>
          <a:p>
            <a:pPr lvl="2"/>
            <a:r>
              <a:rPr lang="fr-BE" dirty="0" smtClean="0"/>
              <a:t>Patients les plus motivés, ceux qui ont suivi jusqu’au bout</a:t>
            </a:r>
          </a:p>
          <a:p>
            <a:pPr lvl="1"/>
            <a:r>
              <a:rPr lang="fr-BE" dirty="0" smtClean="0"/>
              <a:t>ITT:</a:t>
            </a:r>
          </a:p>
          <a:p>
            <a:pPr lvl="2"/>
            <a:r>
              <a:rPr lang="fr-BE" dirty="0" smtClean="0"/>
              <a:t>D’après le traitement assigné</a:t>
            </a:r>
          </a:p>
          <a:p>
            <a:pPr lvl="2"/>
            <a:r>
              <a:rPr lang="fr-BE" dirty="0" smtClean="0"/>
              <a:t>Tous les patients randomisés ou min. 1 dose</a:t>
            </a:r>
          </a:p>
          <a:p>
            <a:pPr lvl="2"/>
            <a:r>
              <a:rPr lang="fr-BE" dirty="0" smtClean="0"/>
              <a:t>Problème des données manquantes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7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Qualité de l’étude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Sponsor?</a:t>
            </a:r>
          </a:p>
          <a:p>
            <a:endParaRPr lang="fr-BE" dirty="0" smtClean="0"/>
          </a:p>
          <a:p>
            <a:r>
              <a:rPr lang="fr-BE" dirty="0" smtClean="0"/>
              <a:t>Pas nécessairement un gage de (manque de) qualité, mais…</a:t>
            </a:r>
          </a:p>
          <a:p>
            <a:endParaRPr lang="fr-BE" dirty="0" smtClean="0"/>
          </a:p>
          <a:p>
            <a:r>
              <a:rPr lang="fr-BE" dirty="0" smtClean="0"/>
              <a:t>Surtout si les études par les firmes dominent l’évidence</a:t>
            </a:r>
          </a:p>
          <a:p>
            <a:endParaRPr lang="fr-BE" dirty="0"/>
          </a:p>
          <a:p>
            <a:r>
              <a:rPr lang="fr-BE" dirty="0" smtClean="0"/>
              <a:t>Biais de publication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219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Déroulement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BE" dirty="0" err="1" smtClean="0"/>
              <a:t>L’article</a:t>
            </a:r>
            <a:r>
              <a:rPr lang="nl-BE" dirty="0" smtClean="0"/>
              <a:t> </a:t>
            </a:r>
            <a:r>
              <a:rPr lang="nl-BE" dirty="0" err="1" smtClean="0"/>
              <a:t>répond-il</a:t>
            </a:r>
            <a:r>
              <a:rPr lang="nl-BE" dirty="0" smtClean="0"/>
              <a:t> </a:t>
            </a:r>
            <a:r>
              <a:rPr lang="nl-BE" dirty="0" err="1" smtClean="0"/>
              <a:t>bien</a:t>
            </a:r>
            <a:r>
              <a:rPr lang="nl-BE" dirty="0" smtClean="0"/>
              <a:t> à la question que je me pose?</a:t>
            </a:r>
          </a:p>
          <a:p>
            <a:pPr marL="457200" indent="-457200">
              <a:buAutoNum type="arabicPeriod"/>
            </a:pPr>
            <a:endParaRPr lang="nl-BE" dirty="0"/>
          </a:p>
          <a:p>
            <a:pPr marL="457200" indent="-457200">
              <a:buAutoNum type="arabicPeriod"/>
            </a:pPr>
            <a:endParaRPr lang="nl-BE" dirty="0" smtClean="0"/>
          </a:p>
          <a:p>
            <a:pPr marL="457200" indent="-457200">
              <a:buAutoNum type="arabicPeriod"/>
            </a:pPr>
            <a:endParaRPr lang="nl-BE" dirty="0"/>
          </a:p>
          <a:p>
            <a:pPr marL="457200" indent="-457200">
              <a:buAutoNum type="arabicPeriod"/>
            </a:pPr>
            <a:endParaRPr lang="nl-BE" dirty="0" smtClean="0"/>
          </a:p>
          <a:p>
            <a:pPr marL="457200" indent="-457200">
              <a:buAutoNum type="arabicPeriod"/>
            </a:pPr>
            <a:r>
              <a:rPr lang="nl-BE" dirty="0" err="1" smtClean="0"/>
              <a:t>L’article</a:t>
            </a:r>
            <a:r>
              <a:rPr lang="nl-BE" dirty="0" smtClean="0"/>
              <a:t> </a:t>
            </a:r>
            <a:r>
              <a:rPr lang="nl-BE" dirty="0" err="1" smtClean="0"/>
              <a:t>est-il</a:t>
            </a:r>
            <a:r>
              <a:rPr lang="nl-BE" dirty="0" smtClean="0"/>
              <a:t> de </a:t>
            </a:r>
            <a:r>
              <a:rPr lang="nl-BE" dirty="0" err="1" smtClean="0"/>
              <a:t>bonne</a:t>
            </a:r>
            <a:r>
              <a:rPr lang="nl-BE" dirty="0" smtClean="0"/>
              <a:t> </a:t>
            </a:r>
            <a:r>
              <a:rPr lang="nl-BE" dirty="0" err="1" smtClean="0"/>
              <a:t>qualité</a:t>
            </a:r>
            <a:r>
              <a:rPr lang="nl-BE" dirty="0" smtClean="0"/>
              <a:t>? </a:t>
            </a:r>
            <a:r>
              <a:rPr lang="nl-BE" dirty="0" err="1" smtClean="0"/>
              <a:t>L’étude</a:t>
            </a:r>
            <a:r>
              <a:rPr lang="nl-BE" dirty="0" smtClean="0"/>
              <a:t> </a:t>
            </a:r>
            <a:r>
              <a:rPr lang="nl-BE" dirty="0" err="1" smtClean="0"/>
              <a:t>est</a:t>
            </a:r>
            <a:r>
              <a:rPr lang="nl-BE" dirty="0" smtClean="0"/>
              <a:t>-elle de </a:t>
            </a:r>
            <a:r>
              <a:rPr lang="nl-BE" dirty="0" err="1" smtClean="0"/>
              <a:t>bonne</a:t>
            </a:r>
            <a:r>
              <a:rPr lang="nl-BE" dirty="0" smtClean="0"/>
              <a:t> </a:t>
            </a:r>
            <a:r>
              <a:rPr lang="nl-BE" dirty="0" err="1" smtClean="0"/>
              <a:t>qualité</a:t>
            </a:r>
            <a:r>
              <a:rPr lang="nl-BE" dirty="0" smtClean="0"/>
              <a:t>?</a:t>
            </a:r>
          </a:p>
          <a:p>
            <a:pPr marL="457200" indent="-457200">
              <a:buAutoNum type="arabicPeriod"/>
            </a:pPr>
            <a:endParaRPr lang="nl-BE" dirty="0"/>
          </a:p>
          <a:p>
            <a:pPr marL="457200" indent="-457200">
              <a:buAutoNum type="arabicPeriod"/>
            </a:pPr>
            <a:endParaRPr lang="nl-BE" dirty="0" smtClean="0"/>
          </a:p>
          <a:p>
            <a:pPr marL="457200" indent="-457200">
              <a:buAutoNum type="arabicPeriod"/>
            </a:pPr>
            <a:endParaRPr lang="nl-BE" dirty="0"/>
          </a:p>
          <a:p>
            <a:pPr marL="457200" indent="-457200">
              <a:buAutoNum type="arabicPeriod"/>
            </a:pPr>
            <a:endParaRPr lang="nl-BE" dirty="0" smtClean="0"/>
          </a:p>
          <a:p>
            <a:pPr marL="457200" indent="-457200">
              <a:buAutoNum type="arabicPeriod"/>
            </a:pPr>
            <a:r>
              <a:rPr lang="nl-BE" b="1" dirty="0" smtClean="0"/>
              <a:t>Les méta-analyses / </a:t>
            </a:r>
            <a:r>
              <a:rPr lang="nl-BE" b="1" dirty="0" err="1" smtClean="0"/>
              <a:t>systematic</a:t>
            </a:r>
            <a:r>
              <a:rPr lang="nl-BE" b="1" dirty="0" smtClean="0"/>
              <a:t> reviews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6920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Garbage</a:t>
            </a:r>
            <a:r>
              <a:rPr lang="nl-BE" dirty="0" smtClean="0"/>
              <a:t> in, </a:t>
            </a:r>
            <a:r>
              <a:rPr lang="nl-BE" dirty="0" err="1" smtClean="0"/>
              <a:t>garbage</a:t>
            </a:r>
            <a:r>
              <a:rPr lang="nl-BE" dirty="0" smtClean="0"/>
              <a:t> out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 smtClean="0"/>
              <a:t>La qualité de chaque étude reste primordiale!</a:t>
            </a:r>
          </a:p>
          <a:p>
            <a:pPr algn="ctr"/>
            <a:endParaRPr lang="fr-BE" dirty="0" smtClean="0"/>
          </a:p>
          <a:p>
            <a:pPr marL="457200" lvl="1" indent="0" algn="ctr">
              <a:buNone/>
            </a:pPr>
            <a:r>
              <a:rPr lang="fr-BE" dirty="0" smtClean="0"/>
              <a:t>Mauvaises études = mauvaise méta-analyse</a:t>
            </a:r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13465"/>
            <a:ext cx="2790825" cy="2047875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4572000" y="4437402"/>
            <a:ext cx="720080" cy="431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8"/>
            <a:ext cx="139376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Réflexions critiques pour une RS/MA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Question posée (PICO)? </a:t>
            </a:r>
          </a:p>
          <a:p>
            <a:endParaRPr lang="fr-BE" dirty="0" smtClean="0"/>
          </a:p>
          <a:p>
            <a:r>
              <a:rPr lang="fr-BE" dirty="0" smtClean="0"/>
              <a:t>Comment a-t-on cherché les études? </a:t>
            </a:r>
          </a:p>
          <a:p>
            <a:endParaRPr lang="fr-BE" dirty="0" smtClean="0"/>
          </a:p>
          <a:p>
            <a:r>
              <a:rPr lang="fr-BE" dirty="0" smtClean="0"/>
              <a:t>Comment a-t-on sélectionné les études? </a:t>
            </a:r>
            <a:endParaRPr lang="fr-BE" i="1" dirty="0" smtClean="0"/>
          </a:p>
          <a:p>
            <a:endParaRPr lang="fr-BE" dirty="0" smtClean="0"/>
          </a:p>
          <a:p>
            <a:r>
              <a:rPr lang="fr-BE" dirty="0" smtClean="0"/>
              <a:t>Est-ce que les études sont similaires?</a:t>
            </a:r>
          </a:p>
          <a:p>
            <a:endParaRPr lang="fr-BE" dirty="0" smtClean="0"/>
          </a:p>
          <a:p>
            <a:r>
              <a:rPr lang="fr-BE" dirty="0" smtClean="0"/>
              <a:t>Résultats des analyses?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0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 posée par la RS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La question à laquelle répond l’étude doit être claire pour le lecteur</a:t>
            </a:r>
          </a:p>
          <a:p>
            <a:endParaRPr lang="fr-BE" dirty="0" smtClean="0"/>
          </a:p>
          <a:p>
            <a:r>
              <a:rPr lang="fr-BE" dirty="0" smtClean="0"/>
              <a:t>PICO bien défini?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Patient</a:t>
            </a:r>
          </a:p>
          <a:p>
            <a:pPr lvl="1"/>
            <a:r>
              <a:rPr lang="fr-BE" dirty="0" smtClean="0"/>
              <a:t>Intervention </a:t>
            </a:r>
          </a:p>
          <a:p>
            <a:pPr lvl="1"/>
            <a:r>
              <a:rPr lang="fr-BE" dirty="0" smtClean="0"/>
              <a:t>Comparaison </a:t>
            </a:r>
          </a:p>
          <a:p>
            <a:pPr lvl="1"/>
            <a:r>
              <a:rPr lang="fr-BE" dirty="0" err="1" smtClean="0"/>
              <a:t>Outcomes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Parfois plusieurs interventions, comparaisons, …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34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a-t-on cherché?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Recherche systématique (pas au petit bonheur la chance…)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Dans plusieurs moteurs de recherche</a:t>
            </a:r>
          </a:p>
          <a:p>
            <a:pPr lvl="1"/>
            <a:r>
              <a:rPr lang="fr-BE" dirty="0" smtClean="0"/>
              <a:t>Les algorithmes dans les moteurs ne sont pas similaires</a:t>
            </a:r>
          </a:p>
          <a:p>
            <a:pPr lvl="1"/>
            <a:r>
              <a:rPr lang="fr-BE" dirty="0" smtClean="0"/>
              <a:t>Tous n’ont pas les mêmes citations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Idéalement aussi dans la littérature</a:t>
            </a:r>
          </a:p>
          <a:p>
            <a:pPr marL="0" indent="0">
              <a:buNone/>
            </a:pPr>
            <a:r>
              <a:rPr lang="fr-BE" dirty="0" smtClean="0"/>
              <a:t>	“grise”</a:t>
            </a:r>
          </a:p>
          <a:p>
            <a:pPr lvl="1"/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2646000" cy="17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a-t-on sélectionné?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Deux auteurs </a:t>
            </a:r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Souvent d’abord sur base du titre, puis abstract, puis texte complet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Analyse de la qualité des études incluses?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Nos projets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Formulaire Personnes Âgées (avant formulaire MRS)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Groupe de littérature des conférences de consensus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Visiteurs médicaux indépendants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Fiches de transparence (CBIP)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2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Est-ce que les études sont similaires?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Études doivent être similaires pour pouvoir être comparées</a:t>
            </a:r>
          </a:p>
          <a:p>
            <a:pPr marL="0" indent="0">
              <a:buNone/>
            </a:pPr>
            <a:r>
              <a:rPr lang="fr-BE" dirty="0" smtClean="0"/>
              <a:t>	(et surtout si elles sont sommées par la suite)</a:t>
            </a:r>
          </a:p>
          <a:p>
            <a:pPr marL="0" indent="0">
              <a:buNone/>
            </a:pPr>
            <a:r>
              <a:rPr lang="nl-BE" dirty="0" smtClean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r>
              <a:rPr lang="fr-BE" dirty="0" smtClean="0"/>
              <a:t>En cas de tests statistiques: vérifier l’hétérogénéité (I² par ex., doit être &lt; 50%)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4716016" cy="21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R</a:t>
            </a:r>
            <a:r>
              <a:rPr lang="nl-BE" dirty="0" err="1" smtClean="0"/>
              <a:t>ésultats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2" y="1838325"/>
            <a:ext cx="6257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Mais au </a:t>
            </a:r>
            <a:r>
              <a:rPr lang="nl-BE" dirty="0" err="1" smtClean="0"/>
              <a:t>final</a:t>
            </a:r>
            <a:r>
              <a:rPr lang="nl-BE" dirty="0" smtClean="0"/>
              <a:t>...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486400" cy="3200400"/>
          </a:xfrm>
        </p:spPr>
      </p:pic>
      <p:sp>
        <p:nvSpPr>
          <p:cNvPr id="5" name="Tekstvak 4"/>
          <p:cNvSpPr txBox="1"/>
          <p:nvPr/>
        </p:nvSpPr>
        <p:spPr>
          <a:xfrm>
            <a:off x="2339752" y="51571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/>
              <a:t>“Trust </a:t>
            </a:r>
            <a:r>
              <a:rPr lang="nl-BE" sz="2800" dirty="0" err="1" smtClean="0"/>
              <a:t>the</a:t>
            </a:r>
            <a:r>
              <a:rPr lang="nl-BE" sz="2800" dirty="0" smtClean="0"/>
              <a:t> </a:t>
            </a:r>
            <a:r>
              <a:rPr lang="nl-BE" sz="2800" dirty="0" err="1" smtClean="0"/>
              <a:t>little</a:t>
            </a:r>
            <a:r>
              <a:rPr lang="nl-BE" sz="2800" dirty="0" smtClean="0"/>
              <a:t> </a:t>
            </a:r>
            <a:r>
              <a:rPr lang="nl-BE" sz="2800" dirty="0" err="1" smtClean="0"/>
              <a:t>grey</a:t>
            </a:r>
            <a:r>
              <a:rPr lang="nl-BE" sz="2800" dirty="0" smtClean="0"/>
              <a:t> </a:t>
            </a:r>
            <a:r>
              <a:rPr lang="nl-BE" sz="2800" dirty="0" err="1" smtClean="0"/>
              <a:t>cells</a:t>
            </a:r>
            <a:r>
              <a:rPr lang="nl-BE" sz="2800" dirty="0" smtClean="0"/>
              <a:t>”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1342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L’EBM ou la médecine factuelle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Remettre un peu d’ordre</a:t>
            </a:r>
          </a:p>
          <a:p>
            <a:endParaRPr lang="fr-BE" dirty="0" smtClean="0"/>
          </a:p>
          <a:p>
            <a:r>
              <a:rPr lang="fr-BE" dirty="0" smtClean="0"/>
              <a:t>Fonctionne avec des niveaux de preuve (</a:t>
            </a:r>
            <a:r>
              <a:rPr lang="fr-BE" dirty="0" err="1" smtClean="0"/>
              <a:t>levels</a:t>
            </a:r>
            <a:r>
              <a:rPr lang="fr-BE" dirty="0" smtClean="0"/>
              <a:t> of </a:t>
            </a:r>
            <a:r>
              <a:rPr lang="fr-BE" dirty="0" err="1" smtClean="0"/>
              <a:t>evidence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Que peut-on vraiment conclure? De quelle “force” est cette preuve? 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A développé une série d’outils</a:t>
            </a: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Voir aussi autres présentations </a:t>
            </a:r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8796"/>
            <a:ext cx="3995495" cy="28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Lire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article</a:t>
            </a:r>
            <a:r>
              <a:rPr lang="nl-BE" dirty="0" smtClean="0"/>
              <a:t>…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2457450"/>
            <a:ext cx="7724775" cy="2733675"/>
          </a:xfrm>
        </p:spPr>
      </p:pic>
    </p:spTree>
    <p:extLst>
      <p:ext uri="{BB962C8B-B14F-4D97-AF65-F5344CB8AC3E}">
        <p14:creationId xmlns:p14="http://schemas.microsoft.com/office/powerpoint/2010/main" val="22000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Déroulement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r-BE" b="1" dirty="0" smtClean="0"/>
              <a:t>L’article répond-il bien à la question que je me pose?</a:t>
            </a:r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r>
              <a:rPr lang="fr-BE" dirty="0" smtClean="0"/>
              <a:t>L’article est-il de bonne qualité? L’étude est-elle de bonne qualité?</a:t>
            </a:r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endParaRPr lang="fr-BE" dirty="0" smtClean="0"/>
          </a:p>
          <a:p>
            <a:pPr marL="457200" indent="-457200">
              <a:buAutoNum type="arabicPeriod"/>
            </a:pPr>
            <a:r>
              <a:rPr lang="fr-BE" dirty="0" smtClean="0"/>
              <a:t>Les méta-analyses / </a:t>
            </a:r>
            <a:r>
              <a:rPr lang="fr-BE" dirty="0" err="1" smtClean="0"/>
              <a:t>systematic</a:t>
            </a:r>
            <a:r>
              <a:rPr lang="fr-BE" dirty="0" smtClean="0"/>
              <a:t> </a:t>
            </a:r>
            <a:r>
              <a:rPr lang="fr-BE" dirty="0" err="1" smtClean="0"/>
              <a:t>reviews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164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PICO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Un des outils dans la boite à outils “EBM”</a:t>
            </a:r>
          </a:p>
          <a:p>
            <a:endParaRPr lang="fr-BE" dirty="0" smtClean="0"/>
          </a:p>
          <a:p>
            <a:r>
              <a:rPr lang="fr-BE" dirty="0" smtClean="0"/>
              <a:t>Comment bien poser et répondre à une question sur </a:t>
            </a:r>
            <a:r>
              <a:rPr lang="fr-BE" i="1" dirty="0" smtClean="0"/>
              <a:t>l’efficacité</a:t>
            </a:r>
            <a:r>
              <a:rPr lang="fr-BE" dirty="0" smtClean="0"/>
              <a:t>?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P comme PATIENT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I comme INTERVENTION</a:t>
            </a:r>
          </a:p>
          <a:p>
            <a:pPr marL="400050" lvl="1" indent="0">
              <a:buNone/>
            </a:pPr>
            <a:endParaRPr lang="fr-BE" dirty="0" smtClean="0"/>
          </a:p>
          <a:p>
            <a:pPr lvl="1"/>
            <a:r>
              <a:rPr lang="fr-BE" dirty="0" smtClean="0"/>
              <a:t>C comme COMPARAISON</a:t>
            </a:r>
          </a:p>
          <a:p>
            <a:pPr marL="400050" lvl="1" indent="0">
              <a:buNone/>
            </a:pPr>
            <a:endParaRPr lang="fr-BE" dirty="0" smtClean="0"/>
          </a:p>
          <a:p>
            <a:pPr lvl="1"/>
            <a:r>
              <a:rPr lang="fr-BE" dirty="0" smtClean="0"/>
              <a:t>O comme OUTCOME (événement cliniques d’intérêt)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17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PICO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 comme PATIENT</a:t>
            </a:r>
          </a:p>
          <a:p>
            <a:pPr lvl="1"/>
            <a:r>
              <a:rPr lang="fr-BE" dirty="0" smtClean="0"/>
              <a:t>Age</a:t>
            </a:r>
          </a:p>
          <a:p>
            <a:pPr lvl="1"/>
            <a:r>
              <a:rPr lang="fr-BE" dirty="0" smtClean="0"/>
              <a:t>Sexe</a:t>
            </a:r>
          </a:p>
          <a:p>
            <a:pPr lvl="1"/>
            <a:r>
              <a:rPr lang="fr-BE" dirty="0" smtClean="0"/>
              <a:t>Fragilité (</a:t>
            </a:r>
            <a:r>
              <a:rPr lang="fr-BE" dirty="0" err="1" smtClean="0"/>
              <a:t>frailty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Diagnostic</a:t>
            </a:r>
          </a:p>
          <a:p>
            <a:pPr lvl="1"/>
            <a:r>
              <a:rPr lang="fr-BE" dirty="0" smtClean="0"/>
              <a:t>Comorbidités</a:t>
            </a:r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67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Dans </a:t>
            </a:r>
            <a:r>
              <a:rPr lang="nl-BE" dirty="0" err="1" smtClean="0"/>
              <a:t>l’abstract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91643"/>
            <a:ext cx="7272808" cy="5261766"/>
          </a:xfrm>
        </p:spPr>
      </p:pic>
    </p:spTree>
    <p:extLst>
      <p:ext uri="{BB962C8B-B14F-4D97-AF65-F5344CB8AC3E}">
        <p14:creationId xmlns:p14="http://schemas.microsoft.com/office/powerpoint/2010/main" val="919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rmaka_algemeen_def">
  <a:themeElements>
    <a:clrScheme name="Farmaka">
      <a:dk1>
        <a:srgbClr val="125284"/>
      </a:dk1>
      <a:lt1>
        <a:sysClr val="window" lastClr="FFFFFF"/>
      </a:lt1>
      <a:dk2>
        <a:srgbClr val="000000"/>
      </a:dk2>
      <a:lt2>
        <a:srgbClr val="FFFFFF"/>
      </a:lt2>
      <a:accent1>
        <a:srgbClr val="005285"/>
      </a:accent1>
      <a:accent2>
        <a:srgbClr val="79AA39"/>
      </a:accent2>
      <a:accent3>
        <a:srgbClr val="377EB9"/>
      </a:accent3>
      <a:accent4>
        <a:srgbClr val="FCE4E8"/>
      </a:accent4>
      <a:accent5>
        <a:srgbClr val="E72545"/>
      </a:accent5>
      <a:accent6>
        <a:srgbClr val="E27C00"/>
      </a:accent6>
      <a:hlink>
        <a:srgbClr val="125284"/>
      </a:hlink>
      <a:folHlink>
        <a:srgbClr val="79AA39"/>
      </a:folHlink>
    </a:clrScheme>
    <a:fontScheme name="Farma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Farmaka_algemeen_def</Template>
  <TotalTime>430</TotalTime>
  <Words>769</Words>
  <Application>Microsoft Office PowerPoint</Application>
  <PresentationFormat>Affichage à l'écran (4:3)</PresentationFormat>
  <Paragraphs>252</Paragraphs>
  <Slides>32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Farmaka_algemeen_def</vt:lpstr>
      <vt:lpstr>Lecture critique d’un article scientifique</vt:lpstr>
      <vt:lpstr>Qui sommes-nous?</vt:lpstr>
      <vt:lpstr>Nos projets</vt:lpstr>
      <vt:lpstr>L’EBM ou la médecine factuelle</vt:lpstr>
      <vt:lpstr>Lire un article…</vt:lpstr>
      <vt:lpstr>Déroulement</vt:lpstr>
      <vt:lpstr>PICO</vt:lpstr>
      <vt:lpstr>PICO</vt:lpstr>
      <vt:lpstr>Dans l’abstract</vt:lpstr>
      <vt:lpstr>Mais aussi ailleurs</vt:lpstr>
      <vt:lpstr>Critique</vt:lpstr>
      <vt:lpstr>PICO</vt:lpstr>
      <vt:lpstr>Abstract, matériel &amp; méthodes</vt:lpstr>
      <vt:lpstr>PICO</vt:lpstr>
      <vt:lpstr>Abstract, matériel &amp; méthodes</vt:lpstr>
      <vt:lpstr>Critique</vt:lpstr>
      <vt:lpstr>PICO</vt:lpstr>
      <vt:lpstr>Abstract: regarder section “results”</vt:lpstr>
      <vt:lpstr>Critique</vt:lpstr>
      <vt:lpstr>Déroulement</vt:lpstr>
      <vt:lpstr>Qualité : problème des biais</vt:lpstr>
      <vt:lpstr>Qualité de l’étude</vt:lpstr>
      <vt:lpstr>Qualité de l’étude</vt:lpstr>
      <vt:lpstr>Déroulement</vt:lpstr>
      <vt:lpstr>Garbage in, garbage out</vt:lpstr>
      <vt:lpstr>Réflexions critiques pour une RS/MA</vt:lpstr>
      <vt:lpstr>Question posée par la RS</vt:lpstr>
      <vt:lpstr>Comment a-t-on cherché?</vt:lpstr>
      <vt:lpstr>Comment a-t-on sélectionné?</vt:lpstr>
      <vt:lpstr>Est-ce que les études sont similaires?</vt:lpstr>
      <vt:lpstr>Résultats</vt:lpstr>
      <vt:lpstr>Mais au final... </vt:lpstr>
    </vt:vector>
  </TitlesOfParts>
  <Company>vzw farmaka asbl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Bérengère Couneson</dc:creator>
  <cp:lastModifiedBy>Vergison, Anne</cp:lastModifiedBy>
  <cp:revision>49</cp:revision>
  <dcterms:created xsi:type="dcterms:W3CDTF">2016-11-20T10:47:49Z</dcterms:created>
  <dcterms:modified xsi:type="dcterms:W3CDTF">2016-11-22T16:34:22Z</dcterms:modified>
</cp:coreProperties>
</file>