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50" r:id="rId4"/>
    <p:sldMasterId id="2147483667" r:id="rId5"/>
  </p:sldMasterIdLst>
  <p:notesMasterIdLst>
    <p:notesMasterId r:id="rId16"/>
  </p:notesMasterIdLst>
  <p:handoutMasterIdLst>
    <p:handoutMasterId r:id="rId17"/>
  </p:handoutMasterIdLst>
  <p:sldIdLst>
    <p:sldId id="256" r:id="rId6"/>
    <p:sldId id="271" r:id="rId7"/>
    <p:sldId id="343" r:id="rId8"/>
    <p:sldId id="311" r:id="rId9"/>
    <p:sldId id="306" r:id="rId10"/>
    <p:sldId id="345" r:id="rId11"/>
    <p:sldId id="273" r:id="rId12"/>
    <p:sldId id="348" r:id="rId13"/>
    <p:sldId id="344" r:id="rId14"/>
    <p:sldId id="347" r:id="rId1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OCK Anne-Sophie" initials="L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80" d="100"/>
          <a:sy n="80" d="100"/>
        </p:scale>
        <p:origin x="-16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Feuil1!$A$9</c:f>
              <c:strCache>
                <c:ptCount val="1"/>
                <c:pt idx="0">
                  <c:v>Fully accepted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numRef>
              <c:f>Feuil1!$B$8:$E$8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Feuil1!$B$9:$E$9</c:f>
              <c:numCache>
                <c:formatCode>0%</c:formatCode>
                <c:ptCount val="4"/>
                <c:pt idx="0">
                  <c:v>0.84</c:v>
                </c:pt>
                <c:pt idx="1">
                  <c:v>0.86</c:v>
                </c:pt>
                <c:pt idx="2">
                  <c:v>0.85</c:v>
                </c:pt>
                <c:pt idx="3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Feuil1!$A$10</c:f>
              <c:strCache>
                <c:ptCount val="1"/>
                <c:pt idx="0">
                  <c:v>Partially accepted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</c:spPr>
          <c:invertIfNegative val="0"/>
          <c:cat>
            <c:numRef>
              <c:f>Feuil1!$B$8:$E$8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Feuil1!$B$10:$E$10</c:f>
              <c:numCache>
                <c:formatCode>0%</c:formatCode>
                <c:ptCount val="4"/>
                <c:pt idx="0">
                  <c:v>0.09</c:v>
                </c:pt>
                <c:pt idx="1">
                  <c:v>0.12</c:v>
                </c:pt>
                <c:pt idx="2">
                  <c:v>0.1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Feuil1!$A$11</c:f>
              <c:strCache>
                <c:ptCount val="1"/>
                <c:pt idx="0">
                  <c:v>Unaccepted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cat>
            <c:numRef>
              <c:f>Feuil1!$B$8:$E$8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Feuil1!$B$11:$E$11</c:f>
              <c:numCache>
                <c:formatCode>0%</c:formatCode>
                <c:ptCount val="4"/>
                <c:pt idx="0">
                  <c:v>0.08</c:v>
                </c:pt>
                <c:pt idx="1">
                  <c:v>0.02</c:v>
                </c:pt>
                <c:pt idx="2">
                  <c:v>0.05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35520"/>
        <c:axId val="28637056"/>
      </c:barChart>
      <c:catAx>
        <c:axId val="286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637056"/>
        <c:crosses val="autoZero"/>
        <c:auto val="1"/>
        <c:lblAlgn val="ctr"/>
        <c:lblOffset val="100"/>
        <c:noMultiLvlLbl val="0"/>
      </c:catAx>
      <c:valAx>
        <c:axId val="2863705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635520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A6CE39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D91F7-17F6-4D22-A438-5A2CC29E3D69}" type="datetimeFigureOut">
              <a:rPr lang="fr-BE" smtClean="0"/>
              <a:t>16-03-2016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DA06-F631-4149-8DD9-F1DFA2A22C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4746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90DD40-A362-45FD-B494-46FE5EF59DD0}" type="datetimeFigureOut">
              <a:rPr lang="fr-BE"/>
              <a:pPr>
                <a:defRPr/>
              </a:pPr>
              <a:t>16-03-2016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6F0A32-0A96-4B79-8B89-84EE048B702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370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4337E-9D12-4C42-A2D0-6008292491C5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9F2F-D6B5-41E2-A69F-259F846F1C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332AD-4375-4675-BB6D-91E2D49BE642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86FDB-7142-46A6-88A0-647EBA53C8B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804F0-2301-45A7-97C4-239D0810BE32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4930-DD0B-497D-BA15-9FFFFE079A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F83B8-F87C-4B0B-8980-10A0DD4DEEEC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DE575-1C7B-485A-ABED-76EB4A4731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48E94-DFF9-4312-B754-E1087BC33E50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57903-E991-4E39-8CA7-8D5829A0DE5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50837-85B2-447F-A905-BE37A04AFE80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EA54C-ACA6-49B4-8C66-4AB76714A79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FFBB2-F998-4DF9-A375-306C6A588886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083EA-8175-4B06-845E-ACCB1D3024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C4AFA-AA70-4F7E-9993-A52FE8F0B7BB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6340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40560"/>
          </a:xfrm>
        </p:spPr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1E9A54B-9792-4DF0-A9D3-5802A405D9B6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3A17-929D-4041-8300-9EDAC6232DEE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72008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3312368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2"/>
              </a:buClr>
              <a:buFont typeface="+mj-lt"/>
              <a:buAutoNum type="arabicPeriod"/>
              <a:defRPr sz="2800"/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2400"/>
            </a:lvl2pPr>
            <a:lvl3pPr>
              <a:buClr>
                <a:schemeClr val="accent4"/>
              </a:buClr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8915-6711-4FAA-903A-5DE6E0FCB3EE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2D5-B896-43D6-A74B-15114A19D38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2E0A-FE6D-4794-B94C-7141853CA636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8B450-EEBB-48F0-9609-88DAFB878FAB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2195513" y="4005263"/>
            <a:ext cx="4752975" cy="1138237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4" name="Espace réservé pour une image  13"/>
          <p:cNvSpPr>
            <a:spLocks noGrp="1"/>
          </p:cNvSpPr>
          <p:nvPr>
            <p:ph type="pic" sz="quarter" idx="11"/>
          </p:nvPr>
        </p:nvSpPr>
        <p:spPr>
          <a:xfrm>
            <a:off x="611561" y="188640"/>
            <a:ext cx="7200799" cy="34290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fr-BE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A702-7FCF-4C5C-A2C9-2A186E87608F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1CC4-31D4-4389-8D40-8452FE062810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 userDrawn="1"/>
        </p:nvSpPr>
        <p:spPr>
          <a:xfrm>
            <a:off x="-1588" y="0"/>
            <a:ext cx="9145588" cy="1717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7" name="Image 3"/>
          <p:cNvPicPr preferRelativeResize="0"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1717675"/>
            <a:ext cx="91614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899592" y="4005263"/>
            <a:ext cx="7344816" cy="1138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4" name="Espace réservé pour une image  13"/>
          <p:cNvSpPr>
            <a:spLocks noGrp="1"/>
          </p:cNvSpPr>
          <p:nvPr>
            <p:ph type="pic" sz="quarter" idx="11"/>
          </p:nvPr>
        </p:nvSpPr>
        <p:spPr>
          <a:xfrm>
            <a:off x="-422" y="1915966"/>
            <a:ext cx="9153947" cy="49420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BE" noProof="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588" y="0"/>
            <a:ext cx="9145588" cy="1717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4" name="Image 3"/>
          <p:cNvPicPr preferRelativeResize="0"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1717675"/>
            <a:ext cx="91614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U_RGB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539750"/>
            <a:ext cx="856932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CHU_RGB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292600"/>
            <a:ext cx="446405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259632" y="1537221"/>
            <a:ext cx="6553200" cy="739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Cliquez pour modifier les styles du texte du masque</a:t>
            </a:r>
          </a:p>
          <a:p>
            <a:pPr lvl="1"/>
            <a:r>
              <a:rPr lang="en-US" dirty="0" smtClean="0"/>
              <a:t>Deuxième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1259632" y="2420888"/>
            <a:ext cx="5761260" cy="136815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  <a:p>
            <a:pPr lvl="1"/>
            <a:r>
              <a:rPr lang="en-US" dirty="0" smtClean="0"/>
              <a:t>Deuxième niveau</a:t>
            </a:r>
          </a:p>
          <a:p>
            <a:pPr lvl="2"/>
            <a:r>
              <a:rPr lang="en-US" dirty="0" smtClean="0"/>
              <a:t>Troisième niveau</a:t>
            </a:r>
          </a:p>
          <a:p>
            <a:pPr lvl="3"/>
            <a:r>
              <a:rPr lang="en-US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U_RGB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292600"/>
            <a:ext cx="446405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616075" y="2420938"/>
            <a:ext cx="5910263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400" b="1" dirty="0">
                <a:solidFill>
                  <a:schemeClr val="tx2"/>
                </a:solidFill>
                <a:latin typeface="+mn-lt"/>
              </a:rPr>
              <a:t>Merci de votre attention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A1D4B-A2A4-457A-9F6B-54C077D9C601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5D94E-C555-4CE5-9E58-AFD316C5AE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34C64-5967-4C0A-8837-B158A1507C8A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FF22-F55C-4DFF-BF3C-C63BC5D9B2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D074D4-82B6-4BC7-BB24-ADA943947E74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1032-0CE3-4F12-AC52-A37FC35A652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62F8E-37EC-4E73-908C-8B22F4E56EE9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0779E-1851-488B-BF73-FB220867F04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CHU_RGB.jpg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9600" y="-309563"/>
            <a:ext cx="2844800" cy="200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1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6659563"/>
            <a:ext cx="91440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10"/>
          <p:cNvPicPr>
            <a:picLocks noChangeAspect="1"/>
          </p:cNvPicPr>
          <p:nvPr userDrawn="1"/>
        </p:nvPicPr>
        <p:blipFill>
          <a:blip r:embed="rId5"/>
          <a:srcRect l="50002" r="-2"/>
          <a:stretch>
            <a:fillRect/>
          </a:stretch>
        </p:blipFill>
        <p:spPr bwMode="auto">
          <a:xfrm>
            <a:off x="8909050" y="215900"/>
            <a:ext cx="234950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 12"/>
          <p:cNvPicPr>
            <a:picLocks noChangeAspect="1"/>
          </p:cNvPicPr>
          <p:nvPr userDrawn="1"/>
        </p:nvPicPr>
        <p:blipFill>
          <a:blip r:embed="rId6"/>
          <a:srcRect l="50002" r="-2"/>
          <a:stretch>
            <a:fillRect/>
          </a:stretch>
        </p:blipFill>
        <p:spPr bwMode="auto">
          <a:xfrm>
            <a:off x="-11113" y="215900"/>
            <a:ext cx="234951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Image 11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6597650"/>
            <a:ext cx="914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 1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-11113" y="-9525"/>
            <a:ext cx="9156701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fld id="{B9AE3B08-90B5-459D-8818-1AA3359F15AF}" type="datetimeFigureOut">
              <a:rPr lang="fr-FR"/>
              <a:pPr/>
              <a:t>16/03/2016</a:t>
            </a:fld>
            <a:endParaRPr lang="fr-F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fld id="{2985A412-8E7F-45A0-BB42-A90DFFE903D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6" descr="Swoosh_RGB.jpg"/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4275" y="6308725"/>
            <a:ext cx="42354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130175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819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726238" y="6684963"/>
            <a:ext cx="2427287" cy="206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b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Titre de votre présentation - Oct 2013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-36513" y="6519863"/>
            <a:ext cx="504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b="1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7E81A-D9A0-4D85-82C3-FD4EF504D749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485775" y="6650038"/>
            <a:ext cx="20605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CHU Dinant </a:t>
            </a:r>
            <a:r>
              <a:rPr lang="fr-BE" sz="105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Godinne</a:t>
            </a:r>
            <a:r>
              <a:rPr lang="fr-BE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| UCL Namur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00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701" r:id="rId8"/>
    <p:sldLayoutId id="2147483684" r:id="rId9"/>
    <p:sldLayoutId id="2147483685" r:id="rId10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A0079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D42D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spinewine@uclouvain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ctrTitle"/>
          </p:nvPr>
        </p:nvSpPr>
        <p:spPr bwMode="auto">
          <a:xfrm>
            <a:off x="685800" y="1844824"/>
            <a:ext cx="7772400" cy="2162671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sz="4000" dirty="0" smtClean="0"/>
              <a:t>Les pharmaciens cliniciens:</a:t>
            </a:r>
            <a:br>
              <a:rPr lang="fr-BE" sz="4000" dirty="0" smtClean="0"/>
            </a:br>
            <a:r>
              <a:rPr lang="fr-BE" sz="1400" dirty="0" smtClean="0"/>
              <a:t> </a:t>
            </a:r>
            <a:r>
              <a:rPr lang="fr-BE" sz="4000" dirty="0" smtClean="0"/>
              <a:t/>
            </a:r>
            <a:br>
              <a:rPr lang="fr-BE" sz="4000" dirty="0" smtClean="0"/>
            </a:br>
            <a:r>
              <a:rPr lang="fr-BE" sz="4000" dirty="0" smtClean="0"/>
              <a:t>Partenaires d’une utilisation rationnelle des médicaments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2400" dirty="0" smtClean="0"/>
              <a:t>Anne </a:t>
            </a:r>
            <a:r>
              <a:rPr lang="fr-BE" sz="2400" dirty="0" err="1" smtClean="0"/>
              <a:t>Spinewine</a:t>
            </a:r>
            <a:endParaRPr lang="fr-BE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2400" dirty="0" smtClean="0"/>
              <a:t>Responsable service pharmacie clinique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2400" dirty="0" smtClean="0"/>
              <a:t>Contact: </a:t>
            </a:r>
            <a:r>
              <a:rPr lang="fr-BE" sz="2400" dirty="0" smtClean="0">
                <a:hlinkClick r:id="rId2"/>
              </a:rPr>
              <a:t>anne.spinewine@uclouvain.be</a:t>
            </a:r>
            <a:r>
              <a:rPr lang="fr-BE" sz="2400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0363" y="6237312"/>
            <a:ext cx="8749537" cy="830997"/>
          </a:xfrm>
          <a:prstGeom prst="rect">
            <a:avLst/>
          </a:prstGeom>
        </p:spPr>
        <p:txBody>
          <a:bodyPr/>
          <a:lstStyle>
            <a:lvl1pPr marL="0" indent="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 sz="240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GB" sz="1600" dirty="0" err="1"/>
              <a:t>Journée</a:t>
            </a:r>
            <a:r>
              <a:rPr lang="en-GB" sz="1600" dirty="0"/>
              <a:t> </a:t>
            </a:r>
            <a:r>
              <a:rPr lang="en-GB" sz="1600" dirty="0" err="1"/>
              <a:t>d’étude</a:t>
            </a:r>
            <a:r>
              <a:rPr lang="en-GB" sz="1600" dirty="0"/>
              <a:t> de </a:t>
            </a:r>
            <a:r>
              <a:rPr lang="en-GB" sz="1600" dirty="0" err="1"/>
              <a:t>l’Association</a:t>
            </a:r>
            <a:r>
              <a:rPr lang="en-GB" sz="1600" dirty="0"/>
              <a:t> </a:t>
            </a:r>
            <a:r>
              <a:rPr lang="en-GB" sz="1600" dirty="0" err="1"/>
              <a:t>Scientifique</a:t>
            </a:r>
            <a:r>
              <a:rPr lang="en-GB" sz="1600" dirty="0"/>
              <a:t> de </a:t>
            </a:r>
            <a:r>
              <a:rPr lang="en-GB" sz="1600" dirty="0" err="1"/>
              <a:t>Médecine</a:t>
            </a:r>
            <a:r>
              <a:rPr lang="en-GB" sz="1600" dirty="0"/>
              <a:t> </a:t>
            </a:r>
            <a:r>
              <a:rPr lang="en-GB" sz="1600" dirty="0" err="1"/>
              <a:t>d’Assurance</a:t>
            </a:r>
            <a:r>
              <a:rPr lang="en-GB" sz="1600" dirty="0"/>
              <a:t> (ASMA) – </a:t>
            </a:r>
            <a:r>
              <a:rPr lang="en-GB" sz="1600" dirty="0" err="1"/>
              <a:t>Godinne</a:t>
            </a:r>
            <a:r>
              <a:rPr lang="en-GB" sz="1600" dirty="0"/>
              <a:t> – 16.03.2016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Pharmacie clinique</a:t>
            </a:r>
            <a:endParaRPr lang="fr-FR" dirty="0" smtClean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Nos défis pour l’avenir?</a:t>
            </a:r>
          </a:p>
          <a:p>
            <a:pPr lvl="1"/>
            <a:r>
              <a:rPr lang="fr-BE" dirty="0" smtClean="0"/>
              <a:t>Financement de l’activité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76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Pharmacie clinique</a:t>
            </a:r>
            <a:endParaRPr lang="fr-FR" dirty="0" smtClean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Mission Principale</a:t>
            </a:r>
            <a:endParaRPr lang="fr-BE" dirty="0"/>
          </a:p>
          <a:p>
            <a:r>
              <a:rPr lang="fr-FR" dirty="0" smtClean="0"/>
              <a:t>La </a:t>
            </a:r>
            <a:r>
              <a:rPr lang="fr-FR" dirty="0"/>
              <a:t>mission principale du pharmacien clinicien est de contribuer, </a:t>
            </a:r>
            <a:endParaRPr lang="fr-FR" dirty="0" smtClean="0"/>
          </a:p>
          <a:p>
            <a:pPr lvl="1"/>
            <a:r>
              <a:rPr lang="fr-FR" dirty="0" smtClean="0"/>
              <a:t>à </a:t>
            </a:r>
            <a:r>
              <a:rPr lang="fr-FR" dirty="0"/>
              <a:t>l’intérieur d’une unité de soins ou non, </a:t>
            </a:r>
            <a:endParaRPr lang="fr-FR" dirty="0" smtClean="0"/>
          </a:p>
          <a:p>
            <a:pPr lvl="1"/>
            <a:r>
              <a:rPr lang="fr-FR" dirty="0" smtClean="0"/>
              <a:t>à </a:t>
            </a:r>
            <a:r>
              <a:rPr lang="fr-FR" b="1" dirty="0"/>
              <a:t>l’amélioration</a:t>
            </a:r>
            <a:r>
              <a:rPr lang="fr-FR" dirty="0"/>
              <a:t> continue de la </a:t>
            </a:r>
            <a:r>
              <a:rPr lang="fr-FR" u="sng" dirty="0"/>
              <a:t>prescription</a:t>
            </a:r>
            <a:r>
              <a:rPr lang="fr-FR" dirty="0"/>
              <a:t> et de </a:t>
            </a:r>
            <a:r>
              <a:rPr lang="fr-FR" u="sng" dirty="0"/>
              <a:t>l’administration</a:t>
            </a:r>
            <a:r>
              <a:rPr lang="fr-FR" dirty="0"/>
              <a:t> des médicaments aux </a:t>
            </a:r>
            <a:r>
              <a:rPr lang="fr-FR" dirty="0" smtClean="0"/>
              <a:t>patients </a:t>
            </a:r>
            <a:r>
              <a:rPr lang="fr-BE" dirty="0"/>
              <a:t>en </a:t>
            </a:r>
            <a:r>
              <a:rPr lang="fr-BE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collaboration</a:t>
            </a:r>
            <a:r>
              <a:rPr lang="fr-BE" dirty="0"/>
              <a:t> avec les autres professionnels de la </a:t>
            </a:r>
            <a:r>
              <a:rPr lang="fr-BE" dirty="0" smtClean="0"/>
              <a:t>santé,</a:t>
            </a:r>
            <a:r>
              <a:rPr lang="fr-FR" dirty="0" smtClean="0"/>
              <a:t> </a:t>
            </a:r>
            <a:r>
              <a:rPr lang="fr-FR" dirty="0"/>
              <a:t>ainsi qu’à la diffusion des </a:t>
            </a:r>
            <a:r>
              <a:rPr lang="fr-FR" u="sng" dirty="0"/>
              <a:t>informations</a:t>
            </a:r>
            <a:r>
              <a:rPr lang="fr-FR" dirty="0"/>
              <a:t> concernant leur utilisation.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collabore, par là-même, au bien-être du patient tout en contribuant aux objectifs institutionnels</a:t>
            </a:r>
            <a:r>
              <a:rPr lang="fr-FR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37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Activités et équipe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1216" y="1268760"/>
            <a:ext cx="3898776" cy="4032448"/>
          </a:xfrm>
        </p:spPr>
        <p:txBody>
          <a:bodyPr/>
          <a:lstStyle/>
          <a:p>
            <a:r>
              <a:rPr lang="fr-BE" dirty="0" err="1" smtClean="0"/>
              <a:t>Godinne</a:t>
            </a:r>
            <a:r>
              <a:rPr lang="fr-BE" dirty="0" smtClean="0"/>
              <a:t> </a:t>
            </a:r>
            <a:r>
              <a:rPr lang="fr-BE" sz="2400" dirty="0" smtClean="0"/>
              <a:t>(ETP)</a:t>
            </a:r>
          </a:p>
          <a:p>
            <a:pPr lvl="1"/>
            <a:r>
              <a:rPr lang="fr-BE" dirty="0" err="1" smtClean="0"/>
              <a:t>Chir</a:t>
            </a:r>
            <a:r>
              <a:rPr lang="fr-BE" dirty="0" smtClean="0"/>
              <a:t> </a:t>
            </a:r>
            <a:r>
              <a:rPr lang="fr-BE" dirty="0" err="1" smtClean="0"/>
              <a:t>gen</a:t>
            </a:r>
            <a:r>
              <a:rPr lang="fr-BE" dirty="0" smtClean="0"/>
              <a:t>		(0,5)</a:t>
            </a:r>
          </a:p>
          <a:p>
            <a:pPr lvl="1"/>
            <a:r>
              <a:rPr lang="fr-BE" dirty="0" err="1" smtClean="0"/>
              <a:t>Chir</a:t>
            </a:r>
            <a:r>
              <a:rPr lang="fr-BE" dirty="0" smtClean="0"/>
              <a:t> ortho	(0,4)</a:t>
            </a:r>
          </a:p>
          <a:p>
            <a:pPr lvl="1"/>
            <a:r>
              <a:rPr lang="fr-BE" dirty="0" smtClean="0"/>
              <a:t>Gériatrie	(0,8)</a:t>
            </a:r>
          </a:p>
          <a:p>
            <a:pPr lvl="1"/>
            <a:r>
              <a:rPr lang="fr-BE" dirty="0" smtClean="0"/>
              <a:t>Pneumologie 	(0,4)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Nutrition	(0,5)</a:t>
            </a:r>
          </a:p>
          <a:p>
            <a:pPr lvl="1"/>
            <a:r>
              <a:rPr lang="fr-BE" dirty="0" smtClean="0"/>
              <a:t>NACO 		(0,5)</a:t>
            </a:r>
          </a:p>
          <a:p>
            <a:pPr lvl="1"/>
            <a:r>
              <a:rPr lang="fr-BE" dirty="0" smtClean="0"/>
              <a:t>Transversal,</a:t>
            </a:r>
            <a:br>
              <a:rPr lang="fr-BE" dirty="0" smtClean="0"/>
            </a:br>
            <a:r>
              <a:rPr lang="fr-BE" dirty="0" smtClean="0"/>
              <a:t>autres 		(0,5)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9A54B-9792-4DF0-A9D3-5802A405D9B6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489648" y="1268760"/>
            <a:ext cx="397078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A0079"/>
              </a:buClr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D42D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/>
              <a:t>Dinant </a:t>
            </a:r>
            <a:r>
              <a:rPr lang="fr-BE" sz="2400" dirty="0" smtClean="0"/>
              <a:t>(ETP)</a:t>
            </a:r>
          </a:p>
          <a:p>
            <a:pPr lvl="1"/>
            <a:r>
              <a:rPr lang="fr-BE" dirty="0" smtClean="0"/>
              <a:t>Ortho-cardio-(MIG) (0,5)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899592" y="1772816"/>
            <a:ext cx="7776864" cy="1872208"/>
            <a:chOff x="899592" y="1772816"/>
            <a:chExt cx="7776864" cy="1872208"/>
          </a:xfrm>
        </p:grpSpPr>
        <p:sp>
          <p:nvSpPr>
            <p:cNvPr id="6" name="Rectangle 5"/>
            <p:cNvSpPr/>
            <p:nvPr/>
          </p:nvSpPr>
          <p:spPr>
            <a:xfrm>
              <a:off x="899592" y="1772816"/>
              <a:ext cx="7776864" cy="18722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932040" y="3140968"/>
              <a:ext cx="3672408" cy="36933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>
                  <a:solidFill>
                    <a:schemeClr val="bg1"/>
                  </a:solidFill>
                </a:rPr>
                <a:t>Pharmacien dans l’unité de soins</a:t>
              </a:r>
              <a:endParaRPr lang="fr-B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899592" y="3933056"/>
            <a:ext cx="7776864" cy="1728192"/>
            <a:chOff x="899592" y="3933056"/>
            <a:chExt cx="7776864" cy="1728192"/>
          </a:xfrm>
        </p:grpSpPr>
        <p:sp>
          <p:nvSpPr>
            <p:cNvPr id="9" name="Rectangle 8"/>
            <p:cNvSpPr/>
            <p:nvPr/>
          </p:nvSpPr>
          <p:spPr>
            <a:xfrm>
              <a:off x="899592" y="3933056"/>
              <a:ext cx="7776864" cy="172819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32040" y="5219908"/>
              <a:ext cx="367240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>
                  <a:solidFill>
                    <a:schemeClr val="bg1"/>
                  </a:solidFill>
                </a:rPr>
                <a:t>Activités transversales</a:t>
              </a:r>
              <a:endParaRPr lang="fr-BE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0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Activités en unités de soins </a:t>
            </a:r>
            <a:endParaRPr lang="fr-FR" sz="2200" dirty="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sz="2800" dirty="0" smtClean="0"/>
              <a:t>A l’admission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Anamnèse médicamenteuse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« Réconciliation » avec le formulaire thérapeutique</a:t>
            </a:r>
          </a:p>
          <a:p>
            <a:pPr>
              <a:lnSpc>
                <a:spcPct val="90000"/>
              </a:lnSpc>
            </a:pPr>
            <a:r>
              <a:rPr lang="fr-BE" sz="2800" dirty="0" smtClean="0"/>
              <a:t>Pendant le séjour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Révision des traitements prescrits, suggestions et discussion d’optimisation avec le prescripteur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Réponse aux questions des médecins et infirmiers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Information au patient</a:t>
            </a:r>
          </a:p>
          <a:p>
            <a:pPr>
              <a:lnSpc>
                <a:spcPct val="90000"/>
              </a:lnSpc>
            </a:pPr>
            <a:r>
              <a:rPr lang="fr-BE" sz="2800" dirty="0" smtClean="0"/>
              <a:t>A la sortie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« Réconciliation » par rapport au traitement du domicile 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Information orale et écrite au patient</a:t>
            </a:r>
          </a:p>
          <a:p>
            <a:pPr lvl="1">
              <a:lnSpc>
                <a:spcPct val="90000"/>
              </a:lnSpc>
            </a:pPr>
            <a:r>
              <a:rPr lang="fr-BE" sz="2000" dirty="0" smtClean="0"/>
              <a:t>Explication changements de traitement au médecin traitant</a:t>
            </a:r>
          </a:p>
          <a:p>
            <a:pPr>
              <a:lnSpc>
                <a:spcPct val="90000"/>
              </a:lnSpc>
            </a:pPr>
            <a:endParaRPr lang="fr-BE" sz="2800" dirty="0" smtClean="0"/>
          </a:p>
          <a:p>
            <a:pPr>
              <a:lnSpc>
                <a:spcPct val="90000"/>
              </a:lnSpc>
            </a:pPr>
            <a:r>
              <a:rPr lang="fr-BE" sz="2800" dirty="0" smtClean="0"/>
              <a:t>Procédures </a:t>
            </a:r>
            <a:r>
              <a:rPr lang="fr-BE" sz="2000" dirty="0" smtClean="0"/>
              <a:t>(</a:t>
            </a:r>
            <a:r>
              <a:rPr lang="fr-BE" sz="2000" dirty="0" err="1" smtClean="0"/>
              <a:t>fct</a:t>
            </a:r>
            <a:r>
              <a:rPr lang="fr-BE" sz="2000" dirty="0" smtClean="0"/>
              <a:t> besoin)</a:t>
            </a:r>
          </a:p>
          <a:p>
            <a:pPr lvl="1">
              <a:lnSpc>
                <a:spcPct val="90000"/>
              </a:lnSpc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54586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40960" cy="634082"/>
          </a:xfrm>
        </p:spPr>
        <p:txBody>
          <a:bodyPr/>
          <a:lstStyle/>
          <a:p>
            <a:r>
              <a:rPr lang="fr-BE" sz="2800" dirty="0" smtClean="0"/>
              <a:t>Exemples d’interventions: prévention EI et réadmission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r>
              <a:rPr lang="fr-BE" sz="2400" dirty="0" smtClean="0"/>
              <a:t>Patient gériatrie, prescription sortie </a:t>
            </a:r>
            <a:r>
              <a:rPr lang="fr-BE" sz="2400" dirty="0" err="1" smtClean="0"/>
              <a:t>digoxine</a:t>
            </a:r>
            <a:r>
              <a:rPr lang="fr-BE" sz="2400" dirty="0" smtClean="0"/>
              <a:t> 0,25mg et </a:t>
            </a:r>
            <a:r>
              <a:rPr lang="fr-BE" sz="2400" dirty="0" err="1" smtClean="0"/>
              <a:t>candesartan</a:t>
            </a:r>
            <a:r>
              <a:rPr lang="fr-BE" sz="2400" dirty="0" smtClean="0"/>
              <a:t> 16mg</a:t>
            </a:r>
          </a:p>
          <a:p>
            <a:pPr lvl="1"/>
            <a:r>
              <a:rPr lang="fr-BE" sz="2000" dirty="0" smtClean="0"/>
              <a:t>Avis PC: erreur dose </a:t>
            </a:r>
            <a:r>
              <a:rPr lang="fr-BE" sz="2000" dirty="0" err="1" smtClean="0"/>
              <a:t>digoxine</a:t>
            </a:r>
            <a:r>
              <a:rPr lang="fr-BE" sz="2000" dirty="0" smtClean="0"/>
              <a:t>: 0,125mg (IR légère et risque déshydratation); et </a:t>
            </a:r>
            <a:r>
              <a:rPr lang="fr-BE" sz="2000" dirty="0" err="1" smtClean="0"/>
              <a:t>candesartan</a:t>
            </a:r>
            <a:r>
              <a:rPr lang="fr-BE" sz="2000" dirty="0" smtClean="0"/>
              <a:t> stoppé pendant l’</a:t>
            </a:r>
            <a:r>
              <a:rPr lang="fr-BE" sz="2000" dirty="0" err="1" smtClean="0"/>
              <a:t>hospit</a:t>
            </a:r>
            <a:r>
              <a:rPr lang="fr-BE" sz="2000" dirty="0" smtClean="0"/>
              <a:t> </a:t>
            </a:r>
            <a:r>
              <a:rPr lang="fr-BE" sz="2000" dirty="0" err="1" smtClean="0"/>
              <a:t>cf</a:t>
            </a:r>
            <a:r>
              <a:rPr lang="fr-BE" sz="2000" dirty="0" smtClean="0"/>
              <a:t> tensions trop basses</a:t>
            </a:r>
          </a:p>
          <a:p>
            <a:r>
              <a:rPr lang="fr-BE" sz="2400" dirty="0" smtClean="0"/>
              <a:t>Patiente 74 </a:t>
            </a:r>
            <a:r>
              <a:rPr lang="fr-BE" sz="2400" dirty="0"/>
              <a:t>ans, </a:t>
            </a:r>
            <a:r>
              <a:rPr lang="fr-BE" sz="2400" dirty="0" err="1"/>
              <a:t>erythro</a:t>
            </a:r>
            <a:r>
              <a:rPr lang="fr-BE" sz="2400" dirty="0"/>
              <a:t> iv </a:t>
            </a:r>
            <a:r>
              <a:rPr lang="fr-BE" sz="2400" dirty="0" smtClean="0"/>
              <a:t>250mg 3x/j + </a:t>
            </a:r>
            <a:r>
              <a:rPr lang="fr-BE" sz="2400" dirty="0" err="1" smtClean="0"/>
              <a:t>Litican</a:t>
            </a:r>
            <a:r>
              <a:rPr lang="fr-BE" sz="2400" dirty="0" smtClean="0"/>
              <a:t> + </a:t>
            </a:r>
            <a:r>
              <a:rPr lang="fr-BE" sz="2400" dirty="0" err="1" smtClean="0"/>
              <a:t>hypoK</a:t>
            </a:r>
            <a:endParaRPr lang="fr-BE" sz="2400" dirty="0"/>
          </a:p>
          <a:p>
            <a:pPr lvl="1"/>
            <a:r>
              <a:rPr lang="fr-BE" sz="2000" dirty="0"/>
              <a:t>Avis PC: contrôler ECG </a:t>
            </a:r>
            <a:r>
              <a:rPr lang="fr-BE" sz="2000" dirty="0">
                <a:sym typeface="Wingdings" pitchFamily="2" charset="2"/>
              </a:rPr>
              <a:t> QT long  stop </a:t>
            </a:r>
            <a:r>
              <a:rPr lang="fr-BE" sz="2000" dirty="0" err="1">
                <a:sym typeface="Wingdings" pitchFamily="2" charset="2"/>
              </a:rPr>
              <a:t>erythro</a:t>
            </a:r>
            <a:endParaRPr lang="fr-BE" sz="2000" dirty="0"/>
          </a:p>
          <a:p>
            <a:r>
              <a:rPr lang="fr-BE" sz="2400" dirty="0" smtClean="0"/>
              <a:t>Patient 88 </a:t>
            </a:r>
            <a:r>
              <a:rPr lang="fr-BE" sz="2400" dirty="0"/>
              <a:t>ans hospitalisé pour hématuries sur lithiase </a:t>
            </a:r>
            <a:r>
              <a:rPr lang="fr-BE" sz="2400" dirty="0" smtClean="0"/>
              <a:t>urinaire, sonde JJ. </a:t>
            </a:r>
            <a:r>
              <a:rPr lang="fr-BE" sz="2400" dirty="0" err="1" smtClean="0"/>
              <a:t>Asaflow</a:t>
            </a:r>
            <a:r>
              <a:rPr lang="fr-BE" sz="2400" dirty="0" smtClean="0"/>
              <a:t> et </a:t>
            </a:r>
            <a:r>
              <a:rPr lang="fr-BE" sz="2400" dirty="0" err="1" smtClean="0"/>
              <a:t>Pradaxa</a:t>
            </a:r>
            <a:r>
              <a:rPr lang="fr-BE" sz="2400" dirty="0" smtClean="0"/>
              <a:t> repris 48h </a:t>
            </a:r>
            <a:r>
              <a:rPr lang="fr-BE" sz="2400" dirty="0" err="1" smtClean="0"/>
              <a:t>postop</a:t>
            </a:r>
            <a:endParaRPr lang="fr-BE" sz="2400" dirty="0" smtClean="0"/>
          </a:p>
          <a:p>
            <a:pPr lvl="1"/>
            <a:r>
              <a:rPr lang="fr-BE" sz="2000" dirty="0" smtClean="0"/>
              <a:t>Avis PC: stop </a:t>
            </a:r>
            <a:r>
              <a:rPr lang="fr-BE" sz="2000" dirty="0" err="1" smtClean="0"/>
              <a:t>Asaflow</a:t>
            </a:r>
            <a:r>
              <a:rPr lang="fr-BE" sz="2000" dirty="0" smtClean="0"/>
              <a:t> car non indiqué + prévoir bio pour vérifier adéquation </a:t>
            </a:r>
            <a:r>
              <a:rPr lang="fr-BE" sz="2000" dirty="0" err="1" smtClean="0"/>
              <a:t>Pradaxa</a:t>
            </a:r>
            <a:r>
              <a:rPr lang="fr-BE" sz="2000" dirty="0" smtClean="0"/>
              <a:t> </a:t>
            </a:r>
            <a:r>
              <a:rPr lang="fr-BE" sz="2000" dirty="0" err="1" smtClean="0"/>
              <a:t>cf</a:t>
            </a:r>
            <a:r>
              <a:rPr lang="fr-BE" sz="2000" dirty="0" smtClean="0"/>
              <a:t> IR. </a:t>
            </a:r>
            <a:r>
              <a:rPr lang="fr-BE" sz="2000" dirty="0" err="1" smtClean="0"/>
              <a:t>Asaflow</a:t>
            </a:r>
            <a:r>
              <a:rPr lang="fr-BE" sz="2000" dirty="0" smtClean="0"/>
              <a:t> stoppé, pas de bio</a:t>
            </a:r>
          </a:p>
          <a:p>
            <a:pPr lvl="1"/>
            <a:r>
              <a:rPr lang="fr-BE" sz="2000" dirty="0" smtClean="0"/>
              <a:t>Patient réadmis à J15 pour hématurie et IR sévère sous </a:t>
            </a:r>
            <a:r>
              <a:rPr lang="fr-BE" sz="2000" dirty="0" err="1" smtClean="0"/>
              <a:t>Pradaxa</a:t>
            </a:r>
            <a:endParaRPr lang="fr-BE" sz="20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9A54B-9792-4DF0-A9D3-5802A405D9B6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32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/>
              <a:t>Indicateurs d’activité et de performance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6787" y="1268760"/>
            <a:ext cx="7405613" cy="165529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BE" sz="2400" dirty="0" err="1" smtClean="0"/>
              <a:t>Godinne</a:t>
            </a:r>
            <a:r>
              <a:rPr lang="fr-BE" sz="2400" dirty="0" smtClean="0"/>
              <a:t> + Dinant: activité 2015</a:t>
            </a:r>
          </a:p>
          <a:p>
            <a:pPr lvl="1"/>
            <a:r>
              <a:rPr lang="fr-BE" sz="2000" dirty="0" smtClean="0"/>
              <a:t>2967 dossiers de pharmacie clinique ouverts</a:t>
            </a:r>
          </a:p>
          <a:p>
            <a:pPr lvl="1"/>
            <a:r>
              <a:rPr lang="fr-BE" sz="2000" dirty="0" smtClean="0"/>
              <a:t>9021 avis (interventions) réalisés (</a:t>
            </a:r>
            <a:r>
              <a:rPr lang="fr-BE" sz="2000" dirty="0" smtClean="0">
                <a:latin typeface="Calibri"/>
                <a:cs typeface="Calibri"/>
              </a:rPr>
              <a:t>≈3 avis/patient)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9A54B-9792-4DF0-A9D3-5802A405D9B6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pic>
        <p:nvPicPr>
          <p:cNvPr id="11" name="Imag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3733958" cy="2960281"/>
          </a:xfrm>
          <a:prstGeom prst="rect">
            <a:avLst/>
          </a:prstGeom>
          <a:noFill/>
        </p:spPr>
      </p:pic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3600400" cy="2960281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0"/>
            <a:ext cx="70326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4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dirty="0"/>
              <a:t>Indicateurs d’activité et de performance</a:t>
            </a:r>
            <a:endParaRPr lang="fr-FR" sz="3600" dirty="0" smtClean="0"/>
          </a:p>
        </p:txBody>
      </p:sp>
      <p:pic>
        <p:nvPicPr>
          <p:cNvPr id="30106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0"/>
            <a:ext cx="70326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e 2"/>
          <p:cNvGrpSpPr/>
          <p:nvPr/>
        </p:nvGrpSpPr>
        <p:grpSpPr>
          <a:xfrm>
            <a:off x="243813" y="1700808"/>
            <a:ext cx="8756543" cy="3013303"/>
            <a:chOff x="243813" y="3872081"/>
            <a:chExt cx="8756543" cy="3013303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51520" y="3872081"/>
              <a:ext cx="4176712" cy="2736304"/>
            </a:xfrm>
            <a:prstGeom prst="rect">
              <a:avLst/>
            </a:prstGeom>
            <a:noFill/>
            <a:ln w="9525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266700" indent="-26670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Char char="Ø"/>
              </a:pPr>
              <a:r>
                <a:rPr lang="fr-BE" sz="2000" u="sng" dirty="0">
                  <a:latin typeface="Calibri" pitchFamily="34" charset="0"/>
                </a:rPr>
                <a:t>Initiateur</a:t>
              </a:r>
            </a:p>
            <a:p>
              <a:pPr marL="714375" lvl="1" indent="-266700" eaLnBrk="0" hangingPunct="0">
                <a:buClr>
                  <a:schemeClr val="tx2"/>
                </a:buClr>
                <a:buSzPct val="80000"/>
                <a:buFont typeface="Wingdings" pitchFamily="2" charset="2"/>
                <a:buChar char="ü"/>
              </a:pPr>
              <a:r>
                <a:rPr lang="fr-BE" sz="1600" dirty="0">
                  <a:latin typeface="Calibri" pitchFamily="34" charset="0"/>
                  <a:cs typeface="+mn-ea"/>
                </a:rPr>
                <a:t>Pharmacien clinicien dans </a:t>
              </a:r>
              <a:r>
                <a:rPr lang="fr-BE" sz="1600" dirty="0" smtClean="0">
                  <a:latin typeface="Calibri" pitchFamily="34" charset="0"/>
                  <a:cs typeface="+mn-ea"/>
                </a:rPr>
                <a:t>95% </a:t>
              </a:r>
              <a:r>
                <a:rPr lang="fr-BE" sz="1600" dirty="0">
                  <a:latin typeface="Calibri" pitchFamily="34" charset="0"/>
                  <a:cs typeface="+mn-ea"/>
                </a:rPr>
                <a:t>des cas</a:t>
              </a:r>
            </a:p>
            <a:p>
              <a:pPr marL="266700" indent="-26670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Char char="Ø"/>
              </a:pPr>
              <a:r>
                <a:rPr lang="fr-BE" sz="2000" u="sng" dirty="0">
                  <a:latin typeface="Calibri" pitchFamily="34" charset="0"/>
                </a:rPr>
                <a:t>Destinataire</a:t>
              </a:r>
            </a:p>
            <a:p>
              <a:pPr marL="714375" lvl="1" indent="-266700" eaLnBrk="0" hangingPunct="0">
                <a:buClr>
                  <a:schemeClr val="tx2"/>
                </a:buClr>
                <a:buSzPct val="80000"/>
                <a:buFont typeface="Wingdings" pitchFamily="2" charset="2"/>
                <a:buChar char="ü"/>
              </a:pPr>
              <a:r>
                <a:rPr lang="fr-BE" sz="1600" dirty="0">
                  <a:latin typeface="Calibri" pitchFamily="34" charset="0"/>
                  <a:cs typeface="+mn-ea"/>
                </a:rPr>
                <a:t>Md assistant (60%), md permanent (30%), autres</a:t>
              </a:r>
            </a:p>
            <a:p>
              <a:pPr marL="266700" indent="-26670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Char char="Ø"/>
              </a:pPr>
              <a:r>
                <a:rPr lang="fr-FR" sz="2000" dirty="0" smtClean="0">
                  <a:latin typeface="Calibri" pitchFamily="34" charset="0"/>
                </a:rPr>
                <a:t>Top 3 </a:t>
              </a:r>
              <a:r>
                <a:rPr lang="fr-FR" sz="2000" dirty="0">
                  <a:latin typeface="Calibri" pitchFamily="34" charset="0"/>
                </a:rPr>
                <a:t>des </a:t>
              </a:r>
              <a:r>
                <a:rPr lang="fr-FR" sz="2000" u="sng" dirty="0">
                  <a:latin typeface="Calibri" pitchFamily="34" charset="0"/>
                </a:rPr>
                <a:t>types</a:t>
              </a:r>
              <a:r>
                <a:rPr lang="fr-FR" sz="2000" dirty="0">
                  <a:latin typeface="Calibri" pitchFamily="34" charset="0"/>
                </a:rPr>
                <a:t> d’interventions : </a:t>
              </a:r>
            </a:p>
            <a:p>
              <a:pPr marL="714375" lvl="1" indent="-266700" eaLnBrk="0" hangingPunct="0">
                <a:buClr>
                  <a:schemeClr val="tx2"/>
                </a:buClr>
                <a:buSzPct val="80000"/>
                <a:buFont typeface="Wingdings" pitchFamily="2" charset="2"/>
                <a:buChar char="ü"/>
              </a:pPr>
              <a:r>
                <a:rPr lang="fr-FR" sz="1600" dirty="0">
                  <a:latin typeface="Calibri" pitchFamily="34" charset="0"/>
                  <a:cs typeface="+mn-ea"/>
                </a:rPr>
                <a:t>initiation ou reprise d’un traitement  </a:t>
              </a:r>
            </a:p>
            <a:p>
              <a:pPr marL="714375" lvl="1" indent="-266700" eaLnBrk="0" hangingPunct="0">
                <a:buClr>
                  <a:schemeClr val="tx2"/>
                </a:buClr>
                <a:buSzPct val="80000"/>
                <a:buFont typeface="Wingdings" pitchFamily="2" charset="2"/>
                <a:buChar char="ü"/>
              </a:pPr>
              <a:r>
                <a:rPr lang="fr-FR" sz="1600" dirty="0">
                  <a:latin typeface="Calibri" pitchFamily="34" charset="0"/>
                  <a:cs typeface="+mn-ea"/>
                </a:rPr>
                <a:t>arrêt d’un traitement   </a:t>
              </a:r>
            </a:p>
            <a:p>
              <a:pPr marL="714375" lvl="1" indent="-266700" eaLnBrk="0" hangingPunct="0">
                <a:buClr>
                  <a:schemeClr val="tx2"/>
                </a:buClr>
                <a:buSzPct val="80000"/>
                <a:buFont typeface="Wingdings" pitchFamily="2" charset="2"/>
                <a:buChar char="ü"/>
              </a:pPr>
              <a:r>
                <a:rPr lang="fr-FR" sz="1600" dirty="0">
                  <a:latin typeface="Calibri" pitchFamily="34" charset="0"/>
                  <a:cs typeface="+mn-ea"/>
                </a:rPr>
                <a:t>changement de dose   </a:t>
              </a:r>
            </a:p>
          </p:txBody>
        </p:sp>
        <p:graphicFrame>
          <p:nvGraphicFramePr>
            <p:cNvPr id="8" name="Graphique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65739963"/>
                </p:ext>
              </p:extLst>
            </p:nvPr>
          </p:nvGraphicFramePr>
          <p:xfrm>
            <a:off x="4428356" y="3872081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243813" y="6623774"/>
              <a:ext cx="639045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fr-BE" sz="1050" dirty="0" smtClean="0"/>
                <a:t>Source: </a:t>
              </a:r>
              <a:r>
                <a:rPr lang="fr-BE" sz="1050" dirty="0"/>
                <a:t>583 interventions répertoriées en 4 semaines d’enregistrement (2013)</a:t>
              </a:r>
              <a:endParaRPr lang="fr-FR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67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48B450-EEBB-48F0-9609-88DAFB878FAB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60648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fr-FR" dirty="0" smtClean="0"/>
              <a:t>Médicaments à haut risque: sécurisation</a:t>
            </a:r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70" y="1124744"/>
            <a:ext cx="4288499" cy="2664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 rot="19481309">
            <a:off x="5115102" y="2217355"/>
            <a:ext cx="314880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 smtClean="0"/>
              <a:t>Procédure prescription </a:t>
            </a:r>
            <a:r>
              <a:rPr lang="fr-BE" sz="1600" b="1" dirty="0" err="1" smtClean="0"/>
              <a:t>KCl</a:t>
            </a:r>
            <a:endParaRPr lang="fr-BE" sz="1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4899">
            <a:off x="5786642" y="4333683"/>
            <a:ext cx="3154807" cy="1791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611560" y="1446131"/>
            <a:ext cx="3229149" cy="3456384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A0079"/>
              </a:buClr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D42D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/>
              <a:t>Procédures </a:t>
            </a:r>
          </a:p>
          <a:p>
            <a:pPr lvl="1"/>
            <a:r>
              <a:rPr lang="fr-BE" sz="2000" dirty="0" smtClean="0"/>
              <a:t>Prescription</a:t>
            </a:r>
          </a:p>
          <a:p>
            <a:pPr lvl="1"/>
            <a:r>
              <a:rPr lang="fr-BE" sz="2000" dirty="0" smtClean="0"/>
              <a:t>administration</a:t>
            </a:r>
          </a:p>
          <a:p>
            <a:r>
              <a:rPr lang="fr-BE" sz="2400" dirty="0" smtClean="0"/>
              <a:t>Audit &amp; Feedback</a:t>
            </a:r>
          </a:p>
          <a:p>
            <a:r>
              <a:rPr lang="fr-BE" sz="2400" dirty="0" smtClean="0"/>
              <a:t>Education patient</a:t>
            </a:r>
          </a:p>
          <a:p>
            <a:r>
              <a:rPr lang="fr-BE" sz="2400" dirty="0" smtClean="0"/>
              <a:t>…</a:t>
            </a:r>
            <a:endParaRPr lang="fr-BE" sz="20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4710">
            <a:off x="4234230" y="3272590"/>
            <a:ext cx="1471517" cy="30824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8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BE" dirty="0"/>
              <a:t>Retour sur investissement =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9A54B-9792-4DF0-A9D3-5802A405D9B6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932040" y="5373216"/>
            <a:ext cx="3168352" cy="432048"/>
          </a:xfrm>
        </p:spPr>
        <p:txBody>
          <a:bodyPr/>
          <a:lstStyle/>
          <a:p>
            <a:r>
              <a:rPr lang="fr-BE" sz="1800" dirty="0" smtClean="0"/>
              <a:t>Mémoire C Declaye, 2015</a:t>
            </a:r>
            <a:endParaRPr lang="fr-BE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408" y="2564904"/>
            <a:ext cx="39658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4699408" y="1556792"/>
            <a:ext cx="3965837" cy="1224136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A0079"/>
              </a:buClr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D42D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/>
              <a:t>Activités de recherche</a:t>
            </a:r>
            <a:endParaRPr lang="fr-BE" sz="2000" dirty="0" smtClean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47855" y="1484784"/>
            <a:ext cx="3880129" cy="4392488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A0079"/>
              </a:buClr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D42D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smtClean="0"/>
              <a:t>Activités ciblées en lien avec le forfait</a:t>
            </a:r>
          </a:p>
          <a:p>
            <a:pPr lvl="1"/>
            <a:r>
              <a:rPr lang="fr-BE" sz="1800" dirty="0" smtClean="0"/>
              <a:t>↓ coûts directs</a:t>
            </a:r>
          </a:p>
          <a:p>
            <a:endParaRPr lang="fr-BE" sz="2400" dirty="0" smtClean="0"/>
          </a:p>
          <a:p>
            <a:r>
              <a:rPr lang="fr-BE" sz="2400" dirty="0" smtClean="0"/>
              <a:t>Soins pharmaceutiques en unité de soins</a:t>
            </a:r>
          </a:p>
          <a:p>
            <a:pPr lvl="1"/>
            <a:r>
              <a:rPr lang="fr-BE" sz="1800" dirty="0"/>
              <a:t>↓ coûts </a:t>
            </a:r>
            <a:r>
              <a:rPr lang="fr-BE" sz="1800" dirty="0" smtClean="0"/>
              <a:t>indirects et directs</a:t>
            </a:r>
            <a:endParaRPr lang="fr-BE" sz="1800" dirty="0"/>
          </a:p>
          <a:p>
            <a:pPr lvl="1"/>
            <a:endParaRPr lang="fr-BE" sz="1600" dirty="0" smtClean="0"/>
          </a:p>
        </p:txBody>
      </p:sp>
    </p:spTree>
    <p:extLst>
      <p:ext uri="{BB962C8B-B14F-4D97-AF65-F5344CB8AC3E}">
        <p14:creationId xmlns:p14="http://schemas.microsoft.com/office/powerpoint/2010/main" val="35640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424745"/>
      </a:dk1>
      <a:lt1>
        <a:sysClr val="window" lastClr="FFFFFF"/>
      </a:lt1>
      <a:dk2>
        <a:srgbClr val="1D5CA5"/>
      </a:dk2>
      <a:lt2>
        <a:srgbClr val="EEECE1"/>
      </a:lt2>
      <a:accent1>
        <a:srgbClr val="1D5CA5"/>
      </a:accent1>
      <a:accent2>
        <a:srgbClr val="EC9016"/>
      </a:accent2>
      <a:accent3>
        <a:srgbClr val="8A0079"/>
      </a:accent3>
      <a:accent4>
        <a:srgbClr val="A9D42D"/>
      </a:accent4>
      <a:accent5>
        <a:srgbClr val="424745"/>
      </a:accent5>
      <a:accent6>
        <a:srgbClr val="45003C"/>
      </a:accent6>
      <a:hlink>
        <a:srgbClr val="424745"/>
      </a:hlink>
      <a:folHlink>
        <a:srgbClr val="4247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Personnalisé 2">
      <a:dk1>
        <a:srgbClr val="424745"/>
      </a:dk1>
      <a:lt1>
        <a:sysClr val="window" lastClr="FFFFFF"/>
      </a:lt1>
      <a:dk2>
        <a:srgbClr val="1D5CA5"/>
      </a:dk2>
      <a:lt2>
        <a:srgbClr val="EEECE1"/>
      </a:lt2>
      <a:accent1>
        <a:srgbClr val="1D5CA5"/>
      </a:accent1>
      <a:accent2>
        <a:srgbClr val="EC9016"/>
      </a:accent2>
      <a:accent3>
        <a:srgbClr val="8A0079"/>
      </a:accent3>
      <a:accent4>
        <a:srgbClr val="A9D42D"/>
      </a:accent4>
      <a:accent5>
        <a:srgbClr val="424745"/>
      </a:accent5>
      <a:accent6>
        <a:srgbClr val="45003C"/>
      </a:accent6>
      <a:hlink>
        <a:srgbClr val="424745"/>
      </a:hlink>
      <a:folHlink>
        <a:srgbClr val="4247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eption personnalisée">
  <a:themeElements>
    <a:clrScheme name="Personnalisé 2">
      <a:dk1>
        <a:srgbClr val="424745"/>
      </a:dk1>
      <a:lt1>
        <a:sysClr val="window" lastClr="FFFFFF"/>
      </a:lt1>
      <a:dk2>
        <a:srgbClr val="1D5CA5"/>
      </a:dk2>
      <a:lt2>
        <a:srgbClr val="EEECE1"/>
      </a:lt2>
      <a:accent1>
        <a:srgbClr val="1D5CA5"/>
      </a:accent1>
      <a:accent2>
        <a:srgbClr val="EC9016"/>
      </a:accent2>
      <a:accent3>
        <a:srgbClr val="8A0079"/>
      </a:accent3>
      <a:accent4>
        <a:srgbClr val="A9D42D"/>
      </a:accent4>
      <a:accent5>
        <a:srgbClr val="424745"/>
      </a:accent5>
      <a:accent6>
        <a:srgbClr val="45003C"/>
      </a:accent6>
      <a:hlink>
        <a:srgbClr val="424745"/>
      </a:hlink>
      <a:folHlink>
        <a:srgbClr val="4247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393</Words>
  <Application>Microsoft Office PowerPoint</Application>
  <PresentationFormat>Affichage à l'écran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Thème Office</vt:lpstr>
      <vt:lpstr>1_Thème Office</vt:lpstr>
      <vt:lpstr>2_Conception personnalisée</vt:lpstr>
      <vt:lpstr>Conception personnalisée</vt:lpstr>
      <vt:lpstr>1_Conception personnalisée</vt:lpstr>
      <vt:lpstr>Les pharmaciens cliniciens:   Partenaires d’une utilisation rationnelle des médicaments</vt:lpstr>
      <vt:lpstr>Pharmacie clinique</vt:lpstr>
      <vt:lpstr>Activités et équipe</vt:lpstr>
      <vt:lpstr>Activités en unités de soins </vt:lpstr>
      <vt:lpstr>Exemples d’interventions: prévention EI et réadmission</vt:lpstr>
      <vt:lpstr>Indicateurs d’activité et de performance</vt:lpstr>
      <vt:lpstr>Indicateurs d’activité et de performance</vt:lpstr>
      <vt:lpstr>Présentation PowerPoint</vt:lpstr>
      <vt:lpstr>Retour sur investissement = ?</vt:lpstr>
      <vt:lpstr>Pharmacie clinique</vt:lpstr>
    </vt:vector>
  </TitlesOfParts>
  <Company>UCL Mont-Godinne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BOUZETTE Ariane</dc:creator>
  <cp:lastModifiedBy>Peltier Alex (100)</cp:lastModifiedBy>
  <cp:revision>132</cp:revision>
  <cp:lastPrinted>2015-02-23T13:03:15Z</cp:lastPrinted>
  <dcterms:created xsi:type="dcterms:W3CDTF">2013-09-15T12:35:21Z</dcterms:created>
  <dcterms:modified xsi:type="dcterms:W3CDTF">2016-03-16T11:39:05Z</dcterms:modified>
</cp:coreProperties>
</file>