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2"/>
  </p:notesMasterIdLst>
  <p:sldIdLst>
    <p:sldId id="256" r:id="rId2"/>
    <p:sldId id="287" r:id="rId3"/>
    <p:sldId id="310" r:id="rId4"/>
    <p:sldId id="308" r:id="rId5"/>
    <p:sldId id="311" r:id="rId6"/>
    <p:sldId id="309" r:id="rId7"/>
    <p:sldId id="312" r:id="rId8"/>
    <p:sldId id="313" r:id="rId9"/>
    <p:sldId id="314" r:id="rId10"/>
    <p:sldId id="315" r:id="rId11"/>
    <p:sldId id="316" r:id="rId12"/>
    <p:sldId id="317" r:id="rId13"/>
    <p:sldId id="318" r:id="rId14"/>
    <p:sldId id="319" r:id="rId15"/>
    <p:sldId id="320" r:id="rId16"/>
    <p:sldId id="321" r:id="rId17"/>
    <p:sldId id="322" r:id="rId18"/>
    <p:sldId id="323" r:id="rId19"/>
    <p:sldId id="324" r:id="rId20"/>
    <p:sldId id="306" r:id="rId2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D8A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0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94A4C-DB3B-463A-84C9-2E6440E211E3}" type="datetimeFigureOut">
              <a:rPr lang="fr-BE" smtClean="0"/>
              <a:pPr/>
              <a:t>21-03-17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B20D3D-9900-41B9-B136-7BFCDCF00B23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="" xmlns:p14="http://schemas.microsoft.com/office/powerpoint/2010/main" val="2548536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D9FF2-4246-41D6-969B-6D783F6A9B24}" type="datetimeFigureOut">
              <a:rPr lang="fr-BE" smtClean="0"/>
              <a:pPr/>
              <a:t>21-03-17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06FDC-2E3F-4F3E-93B2-2D691C973011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D9FF2-4246-41D6-969B-6D783F6A9B24}" type="datetimeFigureOut">
              <a:rPr lang="fr-BE" smtClean="0"/>
              <a:pPr/>
              <a:t>21-03-17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06FDC-2E3F-4F3E-93B2-2D691C973011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D9FF2-4246-41D6-969B-6D783F6A9B24}" type="datetimeFigureOut">
              <a:rPr lang="fr-BE" smtClean="0"/>
              <a:pPr/>
              <a:t>21-03-17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06FDC-2E3F-4F3E-93B2-2D691C973011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D9FF2-4246-41D6-969B-6D783F6A9B24}" type="datetimeFigureOut">
              <a:rPr lang="fr-BE" smtClean="0"/>
              <a:pPr/>
              <a:t>21-03-17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06FDC-2E3F-4F3E-93B2-2D691C973011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D9FF2-4246-41D6-969B-6D783F6A9B24}" type="datetimeFigureOut">
              <a:rPr lang="fr-BE" smtClean="0"/>
              <a:pPr/>
              <a:t>21-03-17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06FDC-2E3F-4F3E-93B2-2D691C973011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D9FF2-4246-41D6-969B-6D783F6A9B24}" type="datetimeFigureOut">
              <a:rPr lang="fr-BE" smtClean="0"/>
              <a:pPr/>
              <a:t>21-03-17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06FDC-2E3F-4F3E-93B2-2D691C973011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D9FF2-4246-41D6-969B-6D783F6A9B24}" type="datetimeFigureOut">
              <a:rPr lang="fr-BE" smtClean="0"/>
              <a:pPr/>
              <a:t>21-03-17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06FDC-2E3F-4F3E-93B2-2D691C973011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D9FF2-4246-41D6-969B-6D783F6A9B24}" type="datetimeFigureOut">
              <a:rPr lang="fr-BE" smtClean="0"/>
              <a:pPr/>
              <a:t>21-03-17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06FDC-2E3F-4F3E-93B2-2D691C973011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D9FF2-4246-41D6-969B-6D783F6A9B24}" type="datetimeFigureOut">
              <a:rPr lang="fr-BE" smtClean="0"/>
              <a:pPr/>
              <a:t>21-03-17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06FDC-2E3F-4F3E-93B2-2D691C973011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D9FF2-4246-41D6-969B-6D783F6A9B24}" type="datetimeFigureOut">
              <a:rPr lang="fr-BE" smtClean="0"/>
              <a:pPr/>
              <a:t>21-03-17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06FDC-2E3F-4F3E-93B2-2D691C973011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3B7D9FF2-4246-41D6-969B-6D783F6A9B24}" type="datetimeFigureOut">
              <a:rPr lang="fr-BE" smtClean="0"/>
              <a:pPr/>
              <a:t>21-03-17</a:t>
            </a:fld>
            <a:endParaRPr lang="fr-BE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38606FDC-2E3F-4F3E-93B2-2D691C973011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3B7D9FF2-4246-41D6-969B-6D783F6A9B24}" type="datetimeFigureOut">
              <a:rPr lang="fr-BE" smtClean="0"/>
              <a:pPr/>
              <a:t>21-03-17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38606FDC-2E3F-4F3E-93B2-2D691C973011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google.be/url?sa=i&amp;rct=j&amp;q=IOL&amp;source=images&amp;cd=&amp;cad=rja&amp;docid=dY6js2PlxuVyPM&amp;tbnid=X6kXBGhO-hXb9M:&amp;ved=0CAUQjRw&amp;url=http://www.eyesitemd.com/cataract.htm&amp;ei=v-qsUdPqDfCY0AWv9YD4DQ&amp;psig=AFQjCNFAsWTPBpr7d4zNsZ97YUSdFGPggg&amp;ust=1370373150484236" TargetMode="Externa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G:\chirurgie%20refractive%20as\animation%20PRK.wmv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G:\chirurgie%20refractive%20as\animation%20lasik.wmv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79512" y="736104"/>
            <a:ext cx="8856984" cy="1828800"/>
          </a:xfrm>
        </p:spPr>
        <p:txBody>
          <a:bodyPr>
            <a:noAutofit/>
          </a:bodyPr>
          <a:lstStyle/>
          <a:p>
            <a:pPr algn="ctr"/>
            <a:r>
              <a:rPr lang="fr-BE" sz="4400" dirty="0" smtClean="0"/>
              <a:t>Actualité en chirurgie </a:t>
            </a:r>
            <a:r>
              <a:rPr lang="fr-BE" sz="4400" dirty="0" smtClean="0"/>
              <a:t>réfractive</a:t>
            </a:r>
            <a:endParaRPr lang="fr-BE" sz="44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79512" y="1828800"/>
            <a:ext cx="8583488" cy="2968352"/>
          </a:xfrm>
        </p:spPr>
        <p:txBody>
          <a:bodyPr>
            <a:normAutofit/>
          </a:bodyPr>
          <a:lstStyle/>
          <a:p>
            <a:r>
              <a:rPr lang="fr-BE" dirty="0" smtClean="0"/>
              <a:t>						</a:t>
            </a:r>
          </a:p>
          <a:p>
            <a:endParaRPr lang="fr-BE" dirty="0" smtClean="0"/>
          </a:p>
          <a:p>
            <a:r>
              <a:rPr lang="fr-BE" dirty="0" smtClean="0"/>
              <a:t>						</a:t>
            </a:r>
            <a:r>
              <a:rPr lang="fr-BE" sz="2400" b="1" i="1" dirty="0" smtClean="0"/>
              <a:t>Dr</a:t>
            </a:r>
            <a:r>
              <a:rPr lang="fr-BE" sz="2400" b="1" i="1" dirty="0" smtClean="0"/>
              <a:t>. Ru-Yin YEH</a:t>
            </a:r>
          </a:p>
          <a:p>
            <a:r>
              <a:rPr lang="fr-BE" sz="2400" i="1" dirty="0" smtClean="0"/>
              <a:t>						</a:t>
            </a:r>
          </a:p>
          <a:p>
            <a:endParaRPr lang="fr-BE" sz="2400" i="1" dirty="0" smtClean="0"/>
          </a:p>
          <a:p>
            <a:pPr algn="r"/>
            <a:r>
              <a:rPr lang="fr-BE" sz="2400" i="1" dirty="0" smtClean="0"/>
              <a:t>CHR </a:t>
            </a:r>
            <a:r>
              <a:rPr lang="fr-BE" sz="2400" i="1" dirty="0" smtClean="0"/>
              <a:t>de la Citadelle</a:t>
            </a:r>
          </a:p>
          <a:p>
            <a:pPr algn="r"/>
            <a:r>
              <a:rPr lang="fr-BE" sz="2400" i="1" dirty="0" smtClean="0"/>
              <a:t>C</a:t>
            </a:r>
            <a:r>
              <a:rPr lang="fr-BE" sz="2400" i="1" dirty="0" smtClean="0"/>
              <a:t>hirurgie </a:t>
            </a:r>
            <a:r>
              <a:rPr lang="fr-BE" sz="2400" i="1" dirty="0" smtClean="0"/>
              <a:t>réfractive, chirurgie de la cataracte et greffe de </a:t>
            </a:r>
            <a:r>
              <a:rPr lang="fr-BE" sz="2400" i="1" dirty="0" smtClean="0"/>
              <a:t>cornée</a:t>
            </a:r>
            <a:endParaRPr lang="fr-BE" sz="2400" i="1" dirty="0"/>
          </a:p>
        </p:txBody>
      </p:sp>
      <p:sp>
        <p:nvSpPr>
          <p:cNvPr id="4" name="ZoneTexte 3"/>
          <p:cNvSpPr txBox="1"/>
          <p:nvPr/>
        </p:nvSpPr>
        <p:spPr>
          <a:xfrm>
            <a:off x="0" y="6536377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200" b="1" i="1" dirty="0" smtClean="0">
                <a:solidFill>
                  <a:srgbClr val="FFC000"/>
                </a:solidFill>
              </a:rPr>
              <a:t>Dr. YEH								                      CHR-Citadelle</a:t>
            </a:r>
            <a:endParaRPr lang="fr-BE" sz="1200" b="1" i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9906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 err="1" smtClean="0"/>
              <a:t>WaveNet</a:t>
            </a:r>
            <a:r>
              <a:rPr lang="fr-BE" dirty="0" smtClean="0"/>
              <a:t>: appareils reliés directement au laser</a:t>
            </a:r>
            <a:endParaRPr lang="fr-BE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 l="25463" t="14272" r="10879" b="29549"/>
          <a:stretch>
            <a:fillRect/>
          </a:stretch>
        </p:blipFill>
        <p:spPr bwMode="auto">
          <a:xfrm>
            <a:off x="4067944" y="1484784"/>
            <a:ext cx="4789167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 cstate="print"/>
          <a:srcRect l="26615" t="16291" r="10943" b="33790"/>
          <a:stretch>
            <a:fillRect/>
          </a:stretch>
        </p:blipFill>
        <p:spPr bwMode="auto">
          <a:xfrm>
            <a:off x="4067944" y="4293096"/>
            <a:ext cx="4806235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5" name="Picture 7"/>
          <p:cNvPicPr>
            <a:picLocks noChangeAspect="1" noChangeArrowheads="1"/>
          </p:cNvPicPr>
          <p:nvPr/>
        </p:nvPicPr>
        <p:blipFill>
          <a:blip r:embed="rId4" cstate="print"/>
          <a:srcRect l="48510" t="28142" r="22384" b="32973"/>
          <a:stretch>
            <a:fillRect/>
          </a:stretch>
        </p:blipFill>
        <p:spPr bwMode="auto">
          <a:xfrm>
            <a:off x="611560" y="1484784"/>
            <a:ext cx="3066236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7" name="Picture 9" descr="Résultat de recherche d'images pour &quot;wavelight ex 500&quot;"/>
          <p:cNvPicPr>
            <a:picLocks noChangeAspect="1" noChangeArrowheads="1"/>
          </p:cNvPicPr>
          <p:nvPr/>
        </p:nvPicPr>
        <p:blipFill>
          <a:blip r:embed="rId5" cstate="print"/>
          <a:srcRect l="3949" t="12600" r="11801" b="13901"/>
          <a:stretch>
            <a:fillRect/>
          </a:stretch>
        </p:blipFill>
        <p:spPr bwMode="auto">
          <a:xfrm>
            <a:off x="107504" y="4077072"/>
            <a:ext cx="3851920" cy="2520280"/>
          </a:xfrm>
          <a:prstGeom prst="rect">
            <a:avLst/>
          </a:prstGeom>
          <a:noFill/>
        </p:spPr>
      </p:pic>
      <p:sp>
        <p:nvSpPr>
          <p:cNvPr id="10" name="ZoneTexte 9"/>
          <p:cNvSpPr txBox="1"/>
          <p:nvPr/>
        </p:nvSpPr>
        <p:spPr>
          <a:xfrm>
            <a:off x="0" y="6536377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200" b="1" i="1" dirty="0" smtClean="0">
                <a:solidFill>
                  <a:srgbClr val="FFC000"/>
                </a:solidFill>
              </a:rPr>
              <a:t>Dr. YEH								                      CHR-Citadelle</a:t>
            </a:r>
            <a:endParaRPr lang="fr-BE" sz="1200" b="1" i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 smtClean="0"/>
              <a:t>Addition de lentilles intra oculaires</a:t>
            </a:r>
            <a:endParaRPr lang="fr-BE" dirty="0"/>
          </a:p>
        </p:txBody>
      </p:sp>
      <p:sp>
        <p:nvSpPr>
          <p:cNvPr id="3" name="Rectangle 2"/>
          <p:cNvSpPr/>
          <p:nvPr/>
        </p:nvSpPr>
        <p:spPr>
          <a:xfrm>
            <a:off x="107504" y="1556792"/>
            <a:ext cx="89289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b="1" dirty="0" smtClean="0"/>
              <a:t>Principe</a:t>
            </a:r>
            <a:r>
              <a:rPr lang="fr-BE" dirty="0" smtClean="0"/>
              <a:t>: addition d’une lentille intraoculaire afin de corriger des amétropies plus </a:t>
            </a:r>
            <a:r>
              <a:rPr lang="fr-BE" dirty="0" smtClean="0"/>
              <a:t>fortes</a:t>
            </a:r>
            <a:endParaRPr lang="fr-BE" dirty="0" smtClean="0"/>
          </a:p>
          <a:p>
            <a:r>
              <a:rPr lang="fr-BE" b="1" dirty="0" smtClean="0"/>
              <a:t>Position de l’implant</a:t>
            </a:r>
            <a:r>
              <a:rPr lang="fr-BE" dirty="0" smtClean="0"/>
              <a:t>: en chambre antérieure ou en chambre </a:t>
            </a:r>
            <a:r>
              <a:rPr lang="fr-BE" dirty="0" smtClean="0"/>
              <a:t>postérieure</a:t>
            </a:r>
            <a:endParaRPr lang="fr-BE" dirty="0" smtClean="0"/>
          </a:p>
          <a:p>
            <a:r>
              <a:rPr lang="fr-BE" b="1" dirty="0" smtClean="0"/>
              <a:t>Risques</a:t>
            </a:r>
            <a:r>
              <a:rPr lang="fr-BE" dirty="0" smtClean="0"/>
              <a:t>: </a:t>
            </a:r>
            <a:r>
              <a:rPr lang="fr-BE" dirty="0" smtClean="0"/>
              <a:t>cataracte, glaucome, perte de cellules endothéliales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20888"/>
            <a:ext cx="1800200" cy="1824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581128"/>
            <a:ext cx="2405075" cy="1608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2598"/>
          <a:stretch/>
        </p:blipFill>
        <p:spPr bwMode="auto">
          <a:xfrm>
            <a:off x="2699792" y="4509120"/>
            <a:ext cx="2469385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492896"/>
            <a:ext cx="2506191" cy="1522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492896"/>
            <a:ext cx="2666963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209" r="11089" b="15545"/>
          <a:stretch/>
        </p:blipFill>
        <p:spPr bwMode="auto">
          <a:xfrm>
            <a:off x="7020272" y="4581128"/>
            <a:ext cx="2123728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940" t="3940" b="5442"/>
          <a:stretch>
            <a:fillRect/>
          </a:stretch>
        </p:blipFill>
        <p:spPr bwMode="auto">
          <a:xfrm>
            <a:off x="5292080" y="4581128"/>
            <a:ext cx="1755638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0" y="6536377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200" b="1" i="1" dirty="0" smtClean="0">
                <a:solidFill>
                  <a:srgbClr val="FFC000"/>
                </a:solidFill>
              </a:rPr>
              <a:t>Dr. YEH								                      CHR-Citadelle</a:t>
            </a:r>
            <a:endParaRPr lang="fr-BE" sz="1200" b="1" i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3600" dirty="0" smtClean="0"/>
              <a:t>Extraction de cristallin clair et implantation d’une lentille intra oculaire</a:t>
            </a:r>
            <a:endParaRPr lang="fr-BE" sz="3600" dirty="0"/>
          </a:p>
        </p:txBody>
      </p:sp>
      <p:pic>
        <p:nvPicPr>
          <p:cNvPr id="4" name="Picture 7" descr="http://www.eyesitemd.com/alcon%20images/copy20%20(6)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484782"/>
            <a:ext cx="5120497" cy="50930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0" y="1628800"/>
            <a:ext cx="34918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Techniquement, même opération de la cataracte.</a:t>
            </a:r>
          </a:p>
          <a:p>
            <a:r>
              <a:rPr lang="fr-BE" dirty="0" smtClean="0"/>
              <a:t>Pas de remboursement car à titre fonctionnel.</a:t>
            </a:r>
          </a:p>
          <a:p>
            <a:r>
              <a:rPr lang="fr-BE" dirty="0" smtClean="0"/>
              <a:t>Indication après apparition de la presbytie.</a:t>
            </a:r>
          </a:p>
          <a:p>
            <a:r>
              <a:rPr lang="fr-BE" dirty="0" smtClean="0"/>
              <a:t>Mêmes risques de complications de l’opération de la cataracte.</a:t>
            </a:r>
            <a:endParaRPr lang="fr-BE" dirty="0"/>
          </a:p>
        </p:txBody>
      </p:sp>
      <p:sp>
        <p:nvSpPr>
          <p:cNvPr id="7" name="ZoneTexte 6"/>
          <p:cNvSpPr txBox="1"/>
          <p:nvPr/>
        </p:nvSpPr>
        <p:spPr>
          <a:xfrm>
            <a:off x="0" y="6536377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200" b="1" i="1" dirty="0" smtClean="0">
                <a:solidFill>
                  <a:srgbClr val="FFC000"/>
                </a:solidFill>
              </a:rPr>
              <a:t>Dr. YEH								                      CHR-Citadelle</a:t>
            </a:r>
            <a:endParaRPr lang="fr-BE" sz="1200" b="1" i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Lentilles intra oculaires</a:t>
            </a:r>
            <a:endParaRPr lang="fr-BE" dirty="0"/>
          </a:p>
        </p:txBody>
      </p:sp>
      <p:sp>
        <p:nvSpPr>
          <p:cNvPr id="3" name="ZoneTexte 2"/>
          <p:cNvSpPr txBox="1"/>
          <p:nvPr/>
        </p:nvSpPr>
        <p:spPr>
          <a:xfrm>
            <a:off x="107504" y="1628800"/>
            <a:ext cx="88569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Implants </a:t>
            </a:r>
            <a:r>
              <a:rPr lang="fr-BE" dirty="0" err="1" smtClean="0"/>
              <a:t>monofocaux</a:t>
            </a:r>
            <a:r>
              <a:rPr lang="fr-BE" dirty="0" smtClean="0"/>
              <a:t>: vision à une distance fixe                 Implants toriques </a:t>
            </a:r>
            <a:r>
              <a:rPr lang="fr-BE" dirty="0" err="1" smtClean="0"/>
              <a:t>monofocaux</a:t>
            </a:r>
            <a:endParaRPr lang="fr-BE" dirty="0" smtClean="0"/>
          </a:p>
          <a:p>
            <a:r>
              <a:rPr lang="fr-BE" dirty="0" smtClean="0"/>
              <a:t>	</a:t>
            </a:r>
            <a:r>
              <a:rPr lang="fr-BE" dirty="0" smtClean="0"/>
              <a:t>				                corrigent l’astigmatisme </a:t>
            </a:r>
          </a:p>
          <a:p>
            <a:endParaRPr lang="fr-BE" dirty="0" smtClean="0"/>
          </a:p>
          <a:p>
            <a:endParaRPr lang="fr-BE" dirty="0" smtClean="0"/>
          </a:p>
        </p:txBody>
      </p:sp>
      <p:pic>
        <p:nvPicPr>
          <p:cNvPr id="38914" name="Picture 2" descr="Résultat de recherche d'images pour &quot;AMOZCB00  iol&quot;"/>
          <p:cNvPicPr>
            <a:picLocks noChangeAspect="1" noChangeArrowheads="1"/>
          </p:cNvPicPr>
          <p:nvPr/>
        </p:nvPicPr>
        <p:blipFill>
          <a:blip r:embed="rId2" cstate="print"/>
          <a:srcRect l="27720" t="6300" r="28181" b="4241"/>
          <a:stretch>
            <a:fillRect/>
          </a:stretch>
        </p:blipFill>
        <p:spPr bwMode="auto">
          <a:xfrm>
            <a:off x="251520" y="2196213"/>
            <a:ext cx="1814586" cy="3681059"/>
          </a:xfrm>
          <a:prstGeom prst="rect">
            <a:avLst/>
          </a:prstGeom>
          <a:noFill/>
        </p:spPr>
      </p:pic>
      <p:pic>
        <p:nvPicPr>
          <p:cNvPr id="38916" name="Picture 4" descr="Résultat de recherche d'images pour &quot;AMOZCB00  iol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001949">
            <a:off x="1340080" y="2981688"/>
            <a:ext cx="3733662" cy="1866831"/>
          </a:xfrm>
          <a:prstGeom prst="rect">
            <a:avLst/>
          </a:prstGeom>
          <a:noFill/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253" r="6012" b="3578"/>
          <a:stretch/>
        </p:blipFill>
        <p:spPr bwMode="auto">
          <a:xfrm>
            <a:off x="5508104" y="2276872"/>
            <a:ext cx="2808312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0" y="6536377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200" b="1" i="1" dirty="0" smtClean="0">
                <a:solidFill>
                  <a:srgbClr val="FFC000"/>
                </a:solidFill>
              </a:rPr>
              <a:t>Dr. YEH								                      CHR-Citadelle</a:t>
            </a:r>
            <a:endParaRPr lang="fr-BE" sz="1200" b="1" i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Lentilles intra oculaires</a:t>
            </a:r>
            <a:endParaRPr lang="fr-BE" dirty="0"/>
          </a:p>
        </p:txBody>
      </p:sp>
      <p:sp>
        <p:nvSpPr>
          <p:cNvPr id="3" name="ZoneTexte 2"/>
          <p:cNvSpPr txBox="1"/>
          <p:nvPr/>
        </p:nvSpPr>
        <p:spPr>
          <a:xfrm>
            <a:off x="179512" y="1628800"/>
            <a:ext cx="81369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dirty="0" smtClean="0"/>
              <a:t>Implants multifocaux: permettent de voir à plusieurs distances</a:t>
            </a:r>
          </a:p>
          <a:p>
            <a:endParaRPr lang="fr-BE" dirty="0" smtClean="0"/>
          </a:p>
          <a:p>
            <a:r>
              <a:rPr lang="fr-BE" dirty="0" smtClean="0"/>
              <a:t>	.</a:t>
            </a:r>
            <a:endParaRPr lang="fr-BE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9736"/>
          <a:stretch/>
        </p:blipFill>
        <p:spPr bwMode="auto">
          <a:xfrm>
            <a:off x="2715841" y="2852935"/>
            <a:ext cx="4708402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852936"/>
            <a:ext cx="1143000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0" y="6536377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200" b="1" i="1" dirty="0" smtClean="0">
                <a:solidFill>
                  <a:srgbClr val="FFC000"/>
                </a:solidFill>
              </a:rPr>
              <a:t>Dr. YEH								                      CHR-Citadelle</a:t>
            </a:r>
            <a:endParaRPr lang="fr-BE" sz="1200" b="1" i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Implants multifocaux</a:t>
            </a:r>
            <a:endParaRPr lang="fr-BE" dirty="0"/>
          </a:p>
        </p:txBody>
      </p:sp>
      <p:sp>
        <p:nvSpPr>
          <p:cNvPr id="3" name="ZoneTexte 2"/>
          <p:cNvSpPr txBox="1"/>
          <p:nvPr/>
        </p:nvSpPr>
        <p:spPr>
          <a:xfrm>
            <a:off x="0" y="1628800"/>
            <a:ext cx="896448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/>
              <a:t>Indications</a:t>
            </a:r>
            <a:r>
              <a:rPr lang="fr-BE" dirty="0" smtClean="0"/>
              <a:t>: patients presbytes ne voulant plus porter de lunettes</a:t>
            </a:r>
          </a:p>
          <a:p>
            <a:endParaRPr lang="fr-BE" dirty="0" smtClean="0"/>
          </a:p>
          <a:p>
            <a:r>
              <a:rPr lang="fr-BE" b="1" dirty="0" smtClean="0"/>
              <a:t>Contre-indications</a:t>
            </a:r>
            <a:r>
              <a:rPr lang="fr-BE" dirty="0" smtClean="0"/>
              <a:t>: amblyopie, maladie de la cornée, diabète (difficulté pour suivi du FO),</a:t>
            </a:r>
          </a:p>
          <a:p>
            <a:r>
              <a:rPr lang="fr-BE" dirty="0" smtClean="0"/>
              <a:t> </a:t>
            </a:r>
            <a:r>
              <a:rPr lang="fr-BE" dirty="0" smtClean="0"/>
              <a:t>                                         patient trop exigeant, conduite nocturne fréquente</a:t>
            </a:r>
          </a:p>
          <a:p>
            <a:endParaRPr lang="fr-BE" dirty="0" smtClean="0"/>
          </a:p>
          <a:p>
            <a:r>
              <a:rPr lang="fr-BE" b="1" dirty="0" smtClean="0"/>
              <a:t>Effets secondaires</a:t>
            </a:r>
            <a:r>
              <a:rPr lang="fr-BE" dirty="0" smtClean="0"/>
              <a:t>: diminution de la vision des contraste</a:t>
            </a:r>
          </a:p>
          <a:p>
            <a:r>
              <a:rPr lang="fr-BE" dirty="0" smtClean="0"/>
              <a:t>	</a:t>
            </a:r>
            <a:r>
              <a:rPr lang="fr-BE" dirty="0" smtClean="0"/>
              <a:t>	 halos surtout le soir</a:t>
            </a:r>
          </a:p>
          <a:p>
            <a:r>
              <a:rPr lang="fr-BE" dirty="0" smtClean="0"/>
              <a:t>	</a:t>
            </a:r>
            <a:r>
              <a:rPr lang="fr-BE" dirty="0" smtClean="0"/>
              <a:t>	 nécessité de plus de luminosité pour lire</a:t>
            </a:r>
          </a:p>
          <a:p>
            <a:r>
              <a:rPr lang="fr-BE" dirty="0" smtClean="0"/>
              <a:t>	</a:t>
            </a:r>
            <a:r>
              <a:rPr lang="fr-BE" dirty="0" smtClean="0"/>
              <a:t>	 temps d’adaptation cérébral</a:t>
            </a:r>
          </a:p>
          <a:p>
            <a:r>
              <a:rPr lang="fr-BE" dirty="0" smtClean="0"/>
              <a:t>	</a:t>
            </a:r>
            <a:r>
              <a:rPr lang="fr-BE" dirty="0" smtClean="0"/>
              <a:t>	 -&gt; indépendance aux lunettes au prix d’une baisse de qualité de la vision</a:t>
            </a:r>
          </a:p>
          <a:p>
            <a:r>
              <a:rPr lang="fr-BE" dirty="0" smtClean="0"/>
              <a:t>	</a:t>
            </a:r>
            <a:r>
              <a:rPr lang="fr-BE" dirty="0" smtClean="0"/>
              <a:t>	 </a:t>
            </a:r>
            <a:r>
              <a:rPr lang="fr-BE" b="1" dirty="0" smtClean="0"/>
              <a:t>SELECTION DU PATIENT ET ANAMNESE sont les éléments clés</a:t>
            </a:r>
          </a:p>
          <a:p>
            <a:endParaRPr lang="fr-BE" dirty="0" smtClean="0"/>
          </a:p>
          <a:p>
            <a:r>
              <a:rPr lang="fr-BE" dirty="0" smtClean="0"/>
              <a:t>		Bon candidats = hypermétropes presbytes</a:t>
            </a:r>
          </a:p>
          <a:p>
            <a:r>
              <a:rPr lang="fr-BE" dirty="0" smtClean="0"/>
              <a:t>	</a:t>
            </a:r>
            <a:r>
              <a:rPr lang="fr-BE" dirty="0" smtClean="0"/>
              <a:t>	A éviter chez les petits myopes qui savent lire sans lunettes</a:t>
            </a:r>
            <a:endParaRPr lang="fr-BE" dirty="0" smtClean="0"/>
          </a:p>
        </p:txBody>
      </p:sp>
      <p:sp>
        <p:nvSpPr>
          <p:cNvPr id="4" name="ZoneTexte 3"/>
          <p:cNvSpPr txBox="1"/>
          <p:nvPr/>
        </p:nvSpPr>
        <p:spPr>
          <a:xfrm>
            <a:off x="0" y="6536377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200" b="1" i="1" dirty="0" smtClean="0">
                <a:solidFill>
                  <a:srgbClr val="FFC000"/>
                </a:solidFill>
              </a:rPr>
              <a:t>Dr. YEH								                      CHR-Citadelle</a:t>
            </a:r>
            <a:endParaRPr lang="fr-BE" sz="1200" b="1" i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 smtClean="0"/>
              <a:t>Implants à profondeur de champs</a:t>
            </a:r>
            <a:endParaRPr lang="fr-BE" dirty="0"/>
          </a:p>
        </p:txBody>
      </p:sp>
      <p:pic>
        <p:nvPicPr>
          <p:cNvPr id="41986" name="Picture 2" descr="Tegel Oculentis Lentis Comfort"/>
          <p:cNvPicPr>
            <a:picLocks noChangeAspect="1" noChangeArrowheads="1"/>
          </p:cNvPicPr>
          <p:nvPr/>
        </p:nvPicPr>
        <p:blipFill>
          <a:blip r:embed="rId2" cstate="print"/>
          <a:srcRect l="21951" t="4878" r="21951" b="4878"/>
          <a:stretch>
            <a:fillRect/>
          </a:stretch>
        </p:blipFill>
        <p:spPr bwMode="auto">
          <a:xfrm>
            <a:off x="323528" y="1916832"/>
            <a:ext cx="1656184" cy="2664296"/>
          </a:xfrm>
          <a:prstGeom prst="rect">
            <a:avLst/>
          </a:prstGeom>
          <a:noFill/>
        </p:spPr>
      </p:pic>
      <p:sp>
        <p:nvSpPr>
          <p:cNvPr id="4" name="ZoneTexte 3"/>
          <p:cNvSpPr txBox="1"/>
          <p:nvPr/>
        </p:nvSpPr>
        <p:spPr>
          <a:xfrm>
            <a:off x="2411760" y="1700808"/>
            <a:ext cx="648072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Fonctionnent comme un double foyer</a:t>
            </a:r>
          </a:p>
          <a:p>
            <a:endParaRPr lang="fr-BE" dirty="0" smtClean="0"/>
          </a:p>
          <a:p>
            <a:r>
              <a:rPr lang="fr-BE" b="1" dirty="0" smtClean="0"/>
              <a:t>Œil dominant </a:t>
            </a:r>
            <a:r>
              <a:rPr lang="fr-BE" dirty="0" smtClean="0"/>
              <a:t>addition de 1.5D (bonne vision de loin et intermédiaire à 65cm)</a:t>
            </a:r>
          </a:p>
          <a:p>
            <a:endParaRPr lang="fr-BE" dirty="0" smtClean="0"/>
          </a:p>
          <a:p>
            <a:r>
              <a:rPr lang="fr-BE" b="1" dirty="0" smtClean="0"/>
              <a:t>Œil non dominant </a:t>
            </a:r>
            <a:r>
              <a:rPr lang="fr-BE" dirty="0" smtClean="0"/>
              <a:t>addition de 3D (bonne vision de loin et de près à 33cm</a:t>
            </a:r>
          </a:p>
          <a:p>
            <a:endParaRPr lang="fr-BE" dirty="0" smtClean="0"/>
          </a:p>
          <a:p>
            <a:r>
              <a:rPr lang="fr-BE" dirty="0" smtClean="0"/>
              <a:t>Ce qui donne en binoculaire une bonne vision à toute distance</a:t>
            </a:r>
          </a:p>
          <a:p>
            <a:endParaRPr lang="fr-BE" dirty="0" smtClean="0"/>
          </a:p>
          <a:p>
            <a:r>
              <a:rPr lang="fr-BE" b="1" dirty="0" smtClean="0"/>
              <a:t>Avantages</a:t>
            </a:r>
            <a:r>
              <a:rPr lang="fr-BE" dirty="0" smtClean="0"/>
              <a:t>: beaucoup moins de halos</a:t>
            </a:r>
          </a:p>
          <a:p>
            <a:r>
              <a:rPr lang="fr-BE" dirty="0" smtClean="0"/>
              <a:t>	 </a:t>
            </a:r>
            <a:r>
              <a:rPr lang="fr-BE" dirty="0" smtClean="0"/>
              <a:t>    meilleure vision des contrastes</a:t>
            </a:r>
          </a:p>
          <a:p>
            <a:r>
              <a:rPr lang="fr-BE" dirty="0" smtClean="0"/>
              <a:t>	</a:t>
            </a:r>
            <a:r>
              <a:rPr lang="fr-BE" dirty="0" smtClean="0"/>
              <a:t>     moins de problème d’adaptation à la lentille (excellent</a:t>
            </a:r>
          </a:p>
          <a:p>
            <a:r>
              <a:rPr lang="fr-BE" dirty="0" smtClean="0"/>
              <a:t> </a:t>
            </a:r>
            <a:r>
              <a:rPr lang="fr-BE" dirty="0" smtClean="0"/>
              <a:t>                        compromis entre </a:t>
            </a:r>
            <a:r>
              <a:rPr lang="fr-BE" dirty="0" err="1" smtClean="0"/>
              <a:t>monofocal</a:t>
            </a:r>
            <a:r>
              <a:rPr lang="fr-BE" dirty="0" smtClean="0"/>
              <a:t> et multifocal)</a:t>
            </a:r>
          </a:p>
          <a:p>
            <a:r>
              <a:rPr lang="fr-BE" dirty="0" smtClean="0"/>
              <a:t>	</a:t>
            </a:r>
            <a:r>
              <a:rPr lang="fr-BE" dirty="0" smtClean="0"/>
              <a:t>     convient également aux myopes</a:t>
            </a:r>
          </a:p>
          <a:p>
            <a:r>
              <a:rPr lang="fr-BE" b="1" dirty="0" smtClean="0"/>
              <a:t>Désavantages</a:t>
            </a:r>
            <a:r>
              <a:rPr lang="fr-BE" dirty="0" smtClean="0"/>
              <a:t>: les mêmes que les implants multifocaux mais dans 	             une proportion beaucoup plus faible</a:t>
            </a:r>
            <a:endParaRPr lang="fr-BE" dirty="0"/>
          </a:p>
        </p:txBody>
      </p:sp>
      <p:sp>
        <p:nvSpPr>
          <p:cNvPr id="5" name="ZoneTexte 4"/>
          <p:cNvSpPr txBox="1"/>
          <p:nvPr/>
        </p:nvSpPr>
        <p:spPr>
          <a:xfrm>
            <a:off x="0" y="6536377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200" b="1" i="1" dirty="0" smtClean="0">
                <a:solidFill>
                  <a:srgbClr val="FFC000"/>
                </a:solidFill>
              </a:rPr>
              <a:t>Dr. YEH								                      CHR-Citadelle</a:t>
            </a:r>
            <a:endParaRPr lang="fr-BE" sz="1200" b="1" i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Inlays intra-cornéens</a:t>
            </a:r>
            <a:endParaRPr lang="fr-BE" dirty="0"/>
          </a:p>
        </p:txBody>
      </p:sp>
      <p:sp>
        <p:nvSpPr>
          <p:cNvPr id="3" name="ZoneTexte 2"/>
          <p:cNvSpPr txBox="1"/>
          <p:nvPr/>
        </p:nvSpPr>
        <p:spPr>
          <a:xfrm>
            <a:off x="179512" y="1391865"/>
            <a:ext cx="87129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Dispositifs insérés dans la profondeur de la cornée</a:t>
            </a:r>
          </a:p>
          <a:p>
            <a:endParaRPr lang="fr-BE" dirty="0" smtClean="0"/>
          </a:p>
          <a:p>
            <a:r>
              <a:rPr lang="fr-BE" dirty="0" smtClean="0"/>
              <a:t>Anneaux: pour diminuer la myopie ou dans le cadre d’un kératocône</a:t>
            </a:r>
          </a:p>
          <a:p>
            <a:endParaRPr lang="fr-BE" dirty="0" smtClean="0"/>
          </a:p>
          <a:p>
            <a:endParaRPr lang="fr-BE" dirty="0" smtClean="0"/>
          </a:p>
          <a:p>
            <a:endParaRPr lang="fr-BE" dirty="0" smtClean="0"/>
          </a:p>
          <a:p>
            <a:endParaRPr lang="fr-BE" dirty="0" smtClean="0"/>
          </a:p>
          <a:p>
            <a:endParaRPr lang="fr-BE" dirty="0" smtClean="0"/>
          </a:p>
          <a:p>
            <a:endParaRPr lang="fr-BE" dirty="0" smtClean="0"/>
          </a:p>
          <a:p>
            <a:endParaRPr lang="fr-BE" dirty="0" smtClean="0"/>
          </a:p>
          <a:p>
            <a:r>
              <a:rPr lang="fr-BE" dirty="0" smtClean="0"/>
              <a:t>Implant </a:t>
            </a:r>
            <a:r>
              <a:rPr lang="fr-BE" dirty="0" err="1" smtClean="0"/>
              <a:t>Kamra</a:t>
            </a:r>
            <a:r>
              <a:rPr lang="fr-BE" dirty="0" smtClean="0"/>
              <a:t>: effet de trou </a:t>
            </a:r>
            <a:r>
              <a:rPr lang="fr-BE" dirty="0" err="1" smtClean="0"/>
              <a:t>sténopéique</a:t>
            </a:r>
            <a:r>
              <a:rPr lang="fr-BE" dirty="0" smtClean="0"/>
              <a:t> sur l’œil non dominant chez le patient </a:t>
            </a:r>
          </a:p>
          <a:p>
            <a:r>
              <a:rPr lang="fr-BE" dirty="0" smtClean="0"/>
              <a:t>	 </a:t>
            </a:r>
            <a:r>
              <a:rPr lang="fr-BE" dirty="0" smtClean="0"/>
              <a:t>            </a:t>
            </a:r>
            <a:r>
              <a:rPr lang="fr-BE" dirty="0" err="1" smtClean="0"/>
              <a:t>emmetrope</a:t>
            </a:r>
            <a:r>
              <a:rPr lang="fr-BE" dirty="0" smtClean="0"/>
              <a:t> presbyte afin d’augmenter la profondeur de champ</a:t>
            </a:r>
            <a:endParaRPr lang="fr-BE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335" y="2470073"/>
            <a:ext cx="1963926" cy="1480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938" y="2465544"/>
            <a:ext cx="2758990" cy="1445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812314"/>
            <a:ext cx="2418394" cy="1713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083" y="4840272"/>
            <a:ext cx="2687360" cy="1685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0" y="6536377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200" b="1" i="1" dirty="0" smtClean="0">
                <a:solidFill>
                  <a:srgbClr val="FFC000"/>
                </a:solidFill>
              </a:rPr>
              <a:t>Dr. YEH								                      CHR-Citadelle</a:t>
            </a:r>
            <a:endParaRPr lang="fr-BE" sz="1200" b="1" i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Kératotomies radiaires</a:t>
            </a:r>
            <a:endParaRPr lang="fr-BE" dirty="0"/>
          </a:p>
        </p:txBody>
      </p:sp>
      <p:pic>
        <p:nvPicPr>
          <p:cNvPr id="45058" name="Picture 2" descr="Résultat de recherche d'images pour &quot;kératotomie radiaire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861048"/>
            <a:ext cx="3719463" cy="2789598"/>
          </a:xfrm>
          <a:prstGeom prst="rect">
            <a:avLst/>
          </a:prstGeom>
          <a:noFill/>
        </p:spPr>
      </p:pic>
      <p:pic>
        <p:nvPicPr>
          <p:cNvPr id="45060" name="Picture 4" descr="Résultat de recherche d'images pour &quot;kératotomie radiaire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149080"/>
            <a:ext cx="4010025" cy="2343151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251520" y="1628800"/>
            <a:ext cx="85689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Ancienne technique qui consistait en des incision dans la cornée afin de l’aplatir et de corriger une myopie.  Après 15-20 ans, c’est une catastrophe car la cornée continue à se déformer.  Astigmatisme irrégulier, hypermétropie et presbytie précoce, un cauchemar afin de trouver le bon implant lorsqu’on opère de la cataracte et risque d’ouverture des incisions pendant l’opération de la cataracte.</a:t>
            </a:r>
            <a:endParaRPr lang="fr-BE" dirty="0"/>
          </a:p>
        </p:txBody>
      </p:sp>
      <p:sp>
        <p:nvSpPr>
          <p:cNvPr id="6" name="ZoneTexte 5"/>
          <p:cNvSpPr txBox="1"/>
          <p:nvPr/>
        </p:nvSpPr>
        <p:spPr>
          <a:xfrm>
            <a:off x="0" y="6536377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200" b="1" i="1" dirty="0" smtClean="0">
                <a:solidFill>
                  <a:srgbClr val="FFC000"/>
                </a:solidFill>
              </a:rPr>
              <a:t>Dr. YEH								                      CHR-Citadelle</a:t>
            </a:r>
            <a:endParaRPr lang="fr-BE" sz="1200" b="1" i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Grands myopes = handicap</a:t>
            </a:r>
            <a:endParaRPr lang="fr-BE" dirty="0"/>
          </a:p>
        </p:txBody>
      </p:sp>
      <p:sp>
        <p:nvSpPr>
          <p:cNvPr id="3" name="ZoneTexte 2"/>
          <p:cNvSpPr txBox="1"/>
          <p:nvPr/>
        </p:nvSpPr>
        <p:spPr>
          <a:xfrm>
            <a:off x="179512" y="1628800"/>
            <a:ext cx="85689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Un myope de -6D voit net sans correction à 16 cm !</a:t>
            </a:r>
          </a:p>
          <a:p>
            <a:r>
              <a:rPr lang="fr-BE" dirty="0" smtClean="0"/>
              <a:t> </a:t>
            </a:r>
            <a:r>
              <a:rPr lang="fr-BE" dirty="0" smtClean="0"/>
              <a:t>                           -12D                                                     8cm !</a:t>
            </a:r>
          </a:p>
          <a:p>
            <a:endParaRPr lang="fr-BE" dirty="0" smtClean="0"/>
          </a:p>
          <a:p>
            <a:r>
              <a:rPr lang="fr-BE" dirty="0" smtClean="0"/>
              <a:t>Si ils se lèvent le matin et que par malheur les lunettes ne sont pas au bon endroit ils sont complètement perdus!</a:t>
            </a:r>
          </a:p>
          <a:p>
            <a:r>
              <a:rPr lang="fr-BE" dirty="0" smtClean="0"/>
              <a:t>De plus, ils voient le monde en tout petit !</a:t>
            </a:r>
          </a:p>
          <a:p>
            <a:r>
              <a:rPr lang="fr-BE" dirty="0" smtClean="0"/>
              <a:t>Remboursement des verres &gt;8D</a:t>
            </a:r>
            <a:endParaRPr lang="fr-BE" dirty="0"/>
          </a:p>
        </p:txBody>
      </p:sp>
      <p:pic>
        <p:nvPicPr>
          <p:cNvPr id="47106" name="Picture 2" descr="lunette un myope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4581128"/>
            <a:ext cx="3155504" cy="2106299"/>
          </a:xfrm>
          <a:prstGeom prst="rect">
            <a:avLst/>
          </a:prstGeom>
          <a:noFill/>
        </p:spPr>
      </p:pic>
      <p:pic>
        <p:nvPicPr>
          <p:cNvPr id="47108" name="Picture 4" descr="Résultat de recherche d'images pour &quot;le monde vu par un myope de -12D&quot;"/>
          <p:cNvPicPr>
            <a:picLocks noChangeAspect="1" noChangeArrowheads="1"/>
          </p:cNvPicPr>
          <p:nvPr/>
        </p:nvPicPr>
        <p:blipFill>
          <a:blip r:embed="rId3" cstate="print"/>
          <a:srcRect l="4725" t="31500" r="6289"/>
          <a:stretch>
            <a:fillRect/>
          </a:stretch>
        </p:blipFill>
        <p:spPr bwMode="auto">
          <a:xfrm>
            <a:off x="3563888" y="3717032"/>
            <a:ext cx="5184576" cy="2993264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0" y="6536377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200" b="1" i="1" dirty="0" smtClean="0">
                <a:solidFill>
                  <a:srgbClr val="FFC000"/>
                </a:solidFill>
              </a:rPr>
              <a:t>Dr. YEH								                      CHR-Citadelle</a:t>
            </a:r>
            <a:endParaRPr lang="fr-BE" sz="1200" b="1" i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0" y="274638"/>
            <a:ext cx="9036496" cy="1143000"/>
          </a:xfrm>
        </p:spPr>
        <p:txBody>
          <a:bodyPr>
            <a:noAutofit/>
          </a:bodyPr>
          <a:lstStyle/>
          <a:p>
            <a:r>
              <a:rPr lang="fr-BE" sz="2800" dirty="0" smtClean="0"/>
              <a:t>	</a:t>
            </a:r>
            <a:r>
              <a:rPr lang="fr-BE" sz="4000" dirty="0" smtClean="0"/>
              <a:t>La </a:t>
            </a:r>
            <a:r>
              <a:rPr lang="fr-BE" sz="4000" dirty="0" smtClean="0"/>
              <a:t>chirurgie réfractive </a:t>
            </a:r>
            <a:endParaRPr lang="fr-BE" sz="4000" u="sng" dirty="0">
              <a:solidFill>
                <a:schemeClr val="tx1"/>
              </a:solidFill>
              <a:effectLst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95536" y="1556792"/>
            <a:ext cx="835292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b="1" dirty="0" smtClean="0"/>
              <a:t>E</a:t>
            </a:r>
            <a:r>
              <a:rPr lang="fr-BE" sz="2000" b="1" dirty="0" smtClean="0"/>
              <a:t>nsemble </a:t>
            </a:r>
            <a:r>
              <a:rPr lang="fr-BE" sz="2000" b="1" dirty="0"/>
              <a:t>des techniques chirurgicales </a:t>
            </a:r>
            <a:r>
              <a:rPr lang="fr-BE" sz="2000" b="1" dirty="0" smtClean="0"/>
              <a:t>permettant </a:t>
            </a:r>
            <a:r>
              <a:rPr lang="fr-BE" sz="2000" b="1" dirty="0"/>
              <a:t>de corriger les défauts de la vision </a:t>
            </a:r>
            <a:r>
              <a:rPr lang="fr-BE" b="1" dirty="0"/>
              <a:t>(myopie, hypermétropie, astigmatisme et presbytie</a:t>
            </a:r>
            <a:r>
              <a:rPr lang="fr-BE" b="1" dirty="0" smtClean="0"/>
              <a:t>)</a:t>
            </a:r>
          </a:p>
          <a:p>
            <a:endParaRPr lang="fr-BE" dirty="0"/>
          </a:p>
          <a:p>
            <a:r>
              <a:rPr lang="fr-BE" b="1" dirty="0" smtClean="0"/>
              <a:t>Techniques</a:t>
            </a:r>
            <a:r>
              <a:rPr lang="fr-BE" b="1" dirty="0" smtClean="0"/>
              <a:t>:</a:t>
            </a:r>
          </a:p>
          <a:p>
            <a:endParaRPr lang="fr-BE" dirty="0" smtClean="0"/>
          </a:p>
          <a:p>
            <a:r>
              <a:rPr lang="fr-BE" dirty="0" smtClean="0"/>
              <a:t>Laser</a:t>
            </a:r>
            <a:r>
              <a:rPr lang="fr-BE" dirty="0" smtClean="0"/>
              <a:t>:  </a:t>
            </a:r>
            <a:r>
              <a:rPr lang="fr-BE" dirty="0" smtClean="0"/>
              <a:t>- PRK</a:t>
            </a:r>
          </a:p>
          <a:p>
            <a:r>
              <a:rPr lang="fr-BE" dirty="0"/>
              <a:t> </a:t>
            </a:r>
            <a:r>
              <a:rPr lang="fr-BE" dirty="0" smtClean="0"/>
              <a:t>         </a:t>
            </a:r>
            <a:r>
              <a:rPr lang="fr-BE" dirty="0" smtClean="0"/>
              <a:t>     </a:t>
            </a:r>
            <a:r>
              <a:rPr lang="fr-BE" dirty="0" smtClean="0"/>
              <a:t>- </a:t>
            </a:r>
            <a:r>
              <a:rPr lang="fr-BE" dirty="0" smtClean="0"/>
              <a:t>LASIK</a:t>
            </a:r>
          </a:p>
          <a:p>
            <a:endParaRPr lang="fr-BE" dirty="0" smtClean="0"/>
          </a:p>
          <a:p>
            <a:r>
              <a:rPr lang="fr-BE" dirty="0" smtClean="0"/>
              <a:t>Addition de lentilles </a:t>
            </a:r>
            <a:r>
              <a:rPr lang="fr-BE" dirty="0" err="1" smtClean="0"/>
              <a:t>intra-oculaires</a:t>
            </a:r>
            <a:endParaRPr lang="fr-BE" dirty="0" smtClean="0"/>
          </a:p>
          <a:p>
            <a:endParaRPr lang="fr-BE" dirty="0" smtClean="0"/>
          </a:p>
          <a:p>
            <a:r>
              <a:rPr lang="fr-BE" dirty="0" smtClean="0"/>
              <a:t>Cristallin clair (chirurgie de la cataracte</a:t>
            </a:r>
            <a:r>
              <a:rPr lang="fr-BE" dirty="0" smtClean="0"/>
              <a:t>)</a:t>
            </a:r>
          </a:p>
          <a:p>
            <a:endParaRPr lang="fr-BE" dirty="0" smtClean="0"/>
          </a:p>
          <a:p>
            <a:r>
              <a:rPr lang="fr-BE" dirty="0" smtClean="0"/>
              <a:t>Addition de Inlay intra </a:t>
            </a:r>
            <a:r>
              <a:rPr lang="fr-BE" dirty="0" smtClean="0"/>
              <a:t>cornéen</a:t>
            </a:r>
          </a:p>
          <a:p>
            <a:endParaRPr lang="fr-BE" dirty="0" smtClean="0"/>
          </a:p>
          <a:p>
            <a:r>
              <a:rPr lang="fr-BE" dirty="0" smtClean="0"/>
              <a:t>Incisions arciformes</a:t>
            </a:r>
          </a:p>
          <a:p>
            <a:r>
              <a:rPr lang="fr-BE" dirty="0" smtClean="0"/>
              <a:t>           </a:t>
            </a:r>
          </a:p>
          <a:p>
            <a:r>
              <a:rPr lang="fr-BE" sz="1600" dirty="0" smtClean="0"/>
              <a:t>    </a:t>
            </a:r>
            <a:endParaRPr lang="fr-BE" sz="1600" dirty="0"/>
          </a:p>
        </p:txBody>
      </p:sp>
      <p:sp>
        <p:nvSpPr>
          <p:cNvPr id="5" name="ZoneTexte 4"/>
          <p:cNvSpPr txBox="1"/>
          <p:nvPr/>
        </p:nvSpPr>
        <p:spPr>
          <a:xfrm>
            <a:off x="0" y="6536377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200" b="1" i="1" dirty="0" smtClean="0">
                <a:solidFill>
                  <a:srgbClr val="FFC000"/>
                </a:solidFill>
              </a:rPr>
              <a:t>Dr. YEH								                      CHR-Citadelle</a:t>
            </a:r>
            <a:endParaRPr lang="fr-BE" sz="1200" b="1" i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2987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2492896"/>
            <a:ext cx="8229600" cy="1143000"/>
          </a:xfrm>
        </p:spPr>
        <p:txBody>
          <a:bodyPr>
            <a:noAutofit/>
          </a:bodyPr>
          <a:lstStyle/>
          <a:p>
            <a:r>
              <a:rPr lang="fr-BE" sz="6000" dirty="0" smtClean="0"/>
              <a:t>Questions</a:t>
            </a:r>
            <a:br>
              <a:rPr lang="fr-BE" sz="6000" dirty="0" smtClean="0"/>
            </a:br>
            <a:r>
              <a:rPr lang="fr-BE" sz="6000" dirty="0" smtClean="0"/>
              <a:t>Discussion</a:t>
            </a:r>
            <a:endParaRPr lang="fr-BE" sz="6000" dirty="0"/>
          </a:p>
        </p:txBody>
      </p:sp>
      <p:sp>
        <p:nvSpPr>
          <p:cNvPr id="4" name="Sous-titre 2"/>
          <p:cNvSpPr txBox="1">
            <a:spLocks/>
          </p:cNvSpPr>
          <p:nvPr/>
        </p:nvSpPr>
        <p:spPr>
          <a:xfrm>
            <a:off x="251520" y="5085184"/>
            <a:ext cx="864096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>
              <a:buNone/>
            </a:pPr>
            <a:r>
              <a:rPr lang="fr-BE" sz="2000" i="1" dirty="0" smtClean="0"/>
              <a:t>Dr. Ru-Yin YEH</a:t>
            </a:r>
          </a:p>
          <a:p>
            <a:pPr marL="137160" indent="0">
              <a:buNone/>
            </a:pPr>
            <a:r>
              <a:rPr lang="fr-BE" sz="1600" i="1" dirty="0" smtClean="0"/>
              <a:t>Pour la chirurgie réfractive :</a:t>
            </a:r>
          </a:p>
          <a:p>
            <a:pPr marL="137160" indent="0">
              <a:buNone/>
            </a:pPr>
            <a:r>
              <a:rPr lang="fr-BE" sz="1600" i="1" dirty="0" smtClean="0"/>
              <a:t>SITE DE SAINTE-ROSALIE 				 rue des Wallons 72, 4000 Liège</a:t>
            </a:r>
          </a:p>
          <a:p>
            <a:pPr marL="137160" indent="0">
              <a:buNone/>
            </a:pPr>
            <a:r>
              <a:rPr lang="fr-BE" sz="1600" i="1" dirty="0" smtClean="0"/>
              <a:t>04/321 81 00  - 04/321 52 14</a:t>
            </a:r>
            <a:endParaRPr lang="fr-BE" sz="1600" i="1" dirty="0" smtClean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 fontScale="85000" lnSpcReduction="100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sz="4500" b="1" noProof="0" dirty="0" smtClean="0">
                <a:solidFill>
                  <a:schemeClr val="accent1">
                    <a:satMod val="150000"/>
                  </a:schemeClr>
                </a:solidFill>
                <a:latin typeface="+mj-lt"/>
                <a:ea typeface="+mj-ea"/>
                <a:cs typeface="+mj-cs"/>
              </a:rPr>
              <a:t>La chirurgie réfractive = pour certains la vie sous un autre point de vue</a:t>
            </a:r>
            <a:endParaRPr kumimoji="0" lang="fr-BE" sz="45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4325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Les  lasers</a:t>
            </a:r>
            <a:endParaRPr lang="fr-BE" dirty="0"/>
          </a:p>
        </p:txBody>
      </p:sp>
      <p:pic>
        <p:nvPicPr>
          <p:cNvPr id="1026" name="Picture 2" descr="Résultat de recherche d'images pour &quot;alcon refractive suite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5312" y="1845915"/>
            <a:ext cx="5715000" cy="3743325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07504" y="1484784"/>
            <a:ext cx="88569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2000" dirty="0" smtClean="0"/>
              <a:t>Principe</a:t>
            </a:r>
            <a:r>
              <a:rPr lang="fr-BE" dirty="0" smtClean="0"/>
              <a:t>:  </a:t>
            </a:r>
            <a:r>
              <a:rPr lang="fr-BE" dirty="0" smtClean="0"/>
              <a:t>modifier la forme de la cornée afin que l’image d’un objet se forme sur la rétine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95536" y="5099119"/>
            <a:ext cx="316835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/>
              <a:t>Laser </a:t>
            </a:r>
            <a:r>
              <a:rPr lang="fr-BE" b="1" dirty="0" err="1" smtClean="0"/>
              <a:t>femtoseconde</a:t>
            </a:r>
            <a:endParaRPr lang="fr-BE" b="1" dirty="0" smtClean="0"/>
          </a:p>
          <a:p>
            <a:r>
              <a:rPr lang="fr-BE" sz="1600" b="1" dirty="0" smtClean="0"/>
              <a:t>Découpe</a:t>
            </a:r>
            <a:r>
              <a:rPr lang="fr-BE" sz="1600" dirty="0" smtClean="0"/>
              <a:t> </a:t>
            </a:r>
            <a:r>
              <a:rPr lang="fr-BE" sz="1600" dirty="0" smtClean="0"/>
              <a:t>de tissu par des impulsions ultra-brèves, de l’ordre de quelques centaines de </a:t>
            </a:r>
            <a:r>
              <a:rPr lang="fr-BE" sz="1600" dirty="0" err="1" smtClean="0"/>
              <a:t>femtosecondes</a:t>
            </a:r>
            <a:endParaRPr lang="fr-BE" sz="1600" dirty="0" smtClean="0"/>
          </a:p>
        </p:txBody>
      </p:sp>
      <p:sp>
        <p:nvSpPr>
          <p:cNvPr id="7" name="ZoneTexte 6"/>
          <p:cNvSpPr txBox="1"/>
          <p:nvPr/>
        </p:nvSpPr>
        <p:spPr>
          <a:xfrm>
            <a:off x="5652120" y="5157192"/>
            <a:ext cx="2880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b="1" dirty="0" smtClean="0"/>
              <a:t>Laser </a:t>
            </a:r>
            <a:r>
              <a:rPr lang="fr-BE" sz="1600" b="1" dirty="0" err="1" smtClean="0"/>
              <a:t>excimer</a:t>
            </a:r>
            <a:endParaRPr lang="fr-BE" sz="1600" b="1" dirty="0" smtClean="0"/>
          </a:p>
          <a:p>
            <a:r>
              <a:rPr lang="fr-BE" sz="1600" b="1" dirty="0" smtClean="0"/>
              <a:t>Ablation</a:t>
            </a:r>
            <a:r>
              <a:rPr lang="fr-BE" sz="1600" dirty="0" smtClean="0"/>
              <a:t> </a:t>
            </a:r>
            <a:r>
              <a:rPr lang="fr-BE" sz="1600" dirty="0" smtClean="0"/>
              <a:t>de tissu (vaporisation) et sculpture de la surface antérieure de la cornée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0" y="6536377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200" b="1" i="1" dirty="0" smtClean="0">
                <a:solidFill>
                  <a:srgbClr val="FFC000"/>
                </a:solidFill>
              </a:rPr>
              <a:t>Dr. YEH								                      CHR-Citadelle</a:t>
            </a:r>
            <a:endParaRPr lang="fr-BE" sz="1200" b="1" i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 smtClean="0"/>
              <a:t>PRK = </a:t>
            </a:r>
            <a:r>
              <a:rPr lang="fr-BE" dirty="0" err="1" smtClean="0"/>
              <a:t>PhotoKeractectomie</a:t>
            </a:r>
            <a:r>
              <a:rPr lang="fr-BE" dirty="0" smtClean="0"/>
              <a:t> à visée Réfractive</a:t>
            </a:r>
            <a:endParaRPr lang="fr-BE" dirty="0"/>
          </a:p>
        </p:txBody>
      </p:sp>
      <p:sp>
        <p:nvSpPr>
          <p:cNvPr id="5" name="ZoneTexte 4"/>
          <p:cNvSpPr txBox="1"/>
          <p:nvPr/>
        </p:nvSpPr>
        <p:spPr>
          <a:xfrm>
            <a:off x="323528" y="1408708"/>
            <a:ext cx="83582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err="1" smtClean="0"/>
              <a:t>Photoablation</a:t>
            </a:r>
            <a:r>
              <a:rPr lang="fr-BE" dirty="0" smtClean="0"/>
              <a:t> au laser </a:t>
            </a:r>
            <a:r>
              <a:rPr lang="fr-BE" dirty="0" err="1" smtClean="0"/>
              <a:t>excimer</a:t>
            </a:r>
            <a:r>
              <a:rPr lang="fr-BE" dirty="0" smtClean="0"/>
              <a:t> de la surface cornéenne après ablation de l’épithélium sous anesthésie locale, lentille </a:t>
            </a:r>
            <a:r>
              <a:rPr lang="fr-BE" dirty="0" err="1" smtClean="0"/>
              <a:t>therapeutique</a:t>
            </a:r>
            <a:r>
              <a:rPr lang="fr-BE" dirty="0" smtClean="0"/>
              <a:t> posée en fin d’intervention afin d’atténuer la douleur et accélérer la fermeture de </a:t>
            </a:r>
            <a:r>
              <a:rPr lang="fr-BE" dirty="0" smtClean="0"/>
              <a:t>l’épithélium</a:t>
            </a:r>
          </a:p>
          <a:p>
            <a:endParaRPr lang="fr-BE" dirty="0" smtClean="0"/>
          </a:p>
          <a:p>
            <a:endParaRPr lang="fr-BE" dirty="0" smtClean="0"/>
          </a:p>
          <a:p>
            <a:endParaRPr lang="fr-BE" dirty="0" smtClean="0"/>
          </a:p>
          <a:p>
            <a:r>
              <a:rPr lang="fr-BE" dirty="0" smtClean="0"/>
              <a:t>	       </a:t>
            </a:r>
          </a:p>
          <a:p>
            <a:r>
              <a:rPr lang="fr-BE" dirty="0" smtClean="0"/>
              <a:t>	        </a:t>
            </a:r>
          </a:p>
        </p:txBody>
      </p:sp>
      <p:pic>
        <p:nvPicPr>
          <p:cNvPr id="4" name="animation PRK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611560" y="2321495"/>
            <a:ext cx="7848872" cy="4414991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0" y="6536377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200" b="1" i="1" dirty="0" smtClean="0">
                <a:solidFill>
                  <a:srgbClr val="FFC000"/>
                </a:solidFill>
              </a:rPr>
              <a:t>Dr. YEH								                      CHR-Citadelle</a:t>
            </a:r>
            <a:endParaRPr lang="fr-BE" sz="1200" b="1" i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08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PRK</a:t>
            </a:r>
            <a:endParaRPr lang="fr-BE" dirty="0"/>
          </a:p>
        </p:txBody>
      </p:sp>
      <p:sp>
        <p:nvSpPr>
          <p:cNvPr id="3" name="Rectangle 2"/>
          <p:cNvSpPr/>
          <p:nvPr/>
        </p:nvSpPr>
        <p:spPr>
          <a:xfrm>
            <a:off x="467544" y="2150854"/>
            <a:ext cx="842493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b="1" dirty="0" smtClean="0"/>
              <a:t>Indications</a:t>
            </a:r>
            <a:r>
              <a:rPr lang="fr-BE" dirty="0" smtClean="0"/>
              <a:t>: myopie entre -0.75 D et -6 D</a:t>
            </a:r>
          </a:p>
          <a:p>
            <a:r>
              <a:rPr lang="fr-BE" dirty="0" smtClean="0"/>
              <a:t>                      </a:t>
            </a:r>
            <a:r>
              <a:rPr lang="fr-BE" dirty="0" smtClean="0"/>
              <a:t>    astigmatisme </a:t>
            </a:r>
            <a:r>
              <a:rPr lang="fr-BE" dirty="0" err="1" smtClean="0"/>
              <a:t>jusquà</a:t>
            </a:r>
            <a:r>
              <a:rPr lang="fr-BE" dirty="0" smtClean="0"/>
              <a:t> 4 D</a:t>
            </a:r>
          </a:p>
          <a:p>
            <a:r>
              <a:rPr lang="fr-BE" dirty="0" smtClean="0"/>
              <a:t>                      </a:t>
            </a:r>
            <a:r>
              <a:rPr lang="fr-BE" dirty="0" smtClean="0"/>
              <a:t>    traitement </a:t>
            </a:r>
            <a:r>
              <a:rPr lang="fr-BE" dirty="0" smtClean="0"/>
              <a:t>personnalisé d’irrégularités </a:t>
            </a:r>
            <a:r>
              <a:rPr lang="fr-BE" dirty="0" smtClean="0"/>
              <a:t>cornéennes </a:t>
            </a:r>
            <a:r>
              <a:rPr lang="fr-BE" dirty="0" smtClean="0"/>
              <a:t>(cicatrices ou </a:t>
            </a:r>
          </a:p>
          <a:p>
            <a:r>
              <a:rPr lang="fr-BE" dirty="0" smtClean="0"/>
              <a:t>	      lasers </a:t>
            </a:r>
            <a:r>
              <a:rPr lang="fr-BE" dirty="0" smtClean="0"/>
              <a:t>décentrés)</a:t>
            </a:r>
            <a:endParaRPr lang="fr-BE" dirty="0" smtClean="0"/>
          </a:p>
          <a:p>
            <a:r>
              <a:rPr lang="fr-BE" dirty="0" smtClean="0"/>
              <a:t>	      traitement de choix pour professions à</a:t>
            </a:r>
            <a:r>
              <a:rPr lang="fr-BE" dirty="0" smtClean="0"/>
              <a:t> </a:t>
            </a:r>
            <a:r>
              <a:rPr lang="fr-BE" dirty="0" smtClean="0"/>
              <a:t>risque de </a:t>
            </a:r>
            <a:r>
              <a:rPr lang="fr-BE" dirty="0" smtClean="0"/>
              <a:t>traumatisme</a:t>
            </a:r>
          </a:p>
          <a:p>
            <a:endParaRPr lang="fr-BE" dirty="0" smtClean="0"/>
          </a:p>
          <a:p>
            <a:r>
              <a:rPr lang="fr-BE" b="1" dirty="0" smtClean="0"/>
              <a:t>Contres indications</a:t>
            </a:r>
            <a:r>
              <a:rPr lang="fr-BE" dirty="0" smtClean="0"/>
              <a:t>: diabète</a:t>
            </a:r>
          </a:p>
          <a:p>
            <a:r>
              <a:rPr lang="fr-BE" dirty="0" smtClean="0"/>
              <a:t>		    maladies immunitaires</a:t>
            </a:r>
          </a:p>
          <a:p>
            <a:r>
              <a:rPr lang="fr-BE" dirty="0" smtClean="0"/>
              <a:t>		    grossesse et allaitement</a:t>
            </a:r>
          </a:p>
          <a:p>
            <a:r>
              <a:rPr lang="fr-BE" dirty="0" smtClean="0"/>
              <a:t>		    certains cas de strabisme et d’amblyopie</a:t>
            </a:r>
          </a:p>
          <a:p>
            <a:r>
              <a:rPr lang="fr-BE" dirty="0" smtClean="0"/>
              <a:t>	    	    </a:t>
            </a:r>
            <a:r>
              <a:rPr lang="fr-BE" dirty="0" err="1" smtClean="0"/>
              <a:t>atcd</a:t>
            </a:r>
            <a:r>
              <a:rPr lang="fr-BE" dirty="0" smtClean="0"/>
              <a:t> d’herpès </a:t>
            </a:r>
            <a:r>
              <a:rPr lang="fr-BE" dirty="0" smtClean="0"/>
              <a:t>oculaire</a:t>
            </a:r>
          </a:p>
          <a:p>
            <a:r>
              <a:rPr lang="fr-BE" dirty="0" smtClean="0"/>
              <a:t>	</a:t>
            </a:r>
            <a:r>
              <a:rPr lang="fr-BE" dirty="0" smtClean="0"/>
              <a:t>	    kératocône</a:t>
            </a:r>
            <a:endParaRPr lang="fr-BE" dirty="0" smtClean="0"/>
          </a:p>
        </p:txBody>
      </p:sp>
      <p:sp>
        <p:nvSpPr>
          <p:cNvPr id="4" name="ZoneTexte 3"/>
          <p:cNvSpPr txBox="1"/>
          <p:nvPr/>
        </p:nvSpPr>
        <p:spPr>
          <a:xfrm>
            <a:off x="0" y="6536377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200" b="1" i="1" dirty="0" smtClean="0">
                <a:solidFill>
                  <a:srgbClr val="FFC000"/>
                </a:solidFill>
              </a:rPr>
              <a:t>Dr. YEH								                      CHR-Citadelle</a:t>
            </a:r>
            <a:endParaRPr lang="fr-BE" sz="1200" b="1" i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PRK</a:t>
            </a:r>
            <a:endParaRPr lang="fr-BE" dirty="0"/>
          </a:p>
        </p:txBody>
      </p:sp>
      <p:sp>
        <p:nvSpPr>
          <p:cNvPr id="3" name="Rectangle 2"/>
          <p:cNvSpPr/>
          <p:nvPr/>
        </p:nvSpPr>
        <p:spPr>
          <a:xfrm>
            <a:off x="251520" y="1859340"/>
            <a:ext cx="835292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2000" b="1" dirty="0" smtClean="0"/>
              <a:t>Inconvénients</a:t>
            </a:r>
            <a:r>
              <a:rPr lang="fr-BE" sz="2000" dirty="0" smtClean="0"/>
              <a:t>: douleurs </a:t>
            </a:r>
            <a:r>
              <a:rPr lang="fr-BE" sz="2000" dirty="0" err="1" smtClean="0"/>
              <a:t>pdt</a:t>
            </a:r>
            <a:r>
              <a:rPr lang="fr-BE" sz="2000" dirty="0" smtClean="0"/>
              <a:t> 2-3 jours</a:t>
            </a:r>
          </a:p>
          <a:p>
            <a:r>
              <a:rPr lang="fr-BE" sz="2000" dirty="0" smtClean="0"/>
              <a:t>	           </a:t>
            </a:r>
            <a:r>
              <a:rPr lang="fr-BE" sz="2000" dirty="0" smtClean="0"/>
              <a:t>   vision </a:t>
            </a:r>
            <a:r>
              <a:rPr lang="fr-BE" sz="2000" dirty="0" smtClean="0"/>
              <a:t>trouble </a:t>
            </a:r>
            <a:r>
              <a:rPr lang="fr-BE" sz="2000" dirty="0" err="1" smtClean="0"/>
              <a:t>pdt</a:t>
            </a:r>
            <a:r>
              <a:rPr lang="fr-BE" sz="2000" dirty="0" smtClean="0"/>
              <a:t> au moins 10 jours (résultats définitifs entre</a:t>
            </a:r>
          </a:p>
          <a:p>
            <a:r>
              <a:rPr lang="fr-BE" sz="2000" dirty="0" smtClean="0"/>
              <a:t>	           </a:t>
            </a:r>
            <a:r>
              <a:rPr lang="fr-BE" sz="2000" dirty="0" smtClean="0"/>
              <a:t>   1 </a:t>
            </a:r>
            <a:r>
              <a:rPr lang="fr-BE" sz="2000" dirty="0" smtClean="0"/>
              <a:t>et 3 </a:t>
            </a:r>
            <a:r>
              <a:rPr lang="fr-BE" sz="2000" dirty="0" smtClean="0"/>
              <a:t>mois)</a:t>
            </a:r>
          </a:p>
          <a:p>
            <a:endParaRPr lang="fr-BE" sz="2000" dirty="0" smtClean="0"/>
          </a:p>
          <a:p>
            <a:endParaRPr lang="fr-BE" sz="2000" dirty="0" smtClean="0"/>
          </a:p>
          <a:p>
            <a:r>
              <a:rPr lang="fr-BE" sz="2000" b="1" dirty="0" smtClean="0"/>
              <a:t>Complications</a:t>
            </a:r>
            <a:r>
              <a:rPr lang="fr-BE" sz="2000" dirty="0" smtClean="0"/>
              <a:t>: infections</a:t>
            </a:r>
          </a:p>
          <a:p>
            <a:r>
              <a:rPr lang="fr-BE" sz="2000" dirty="0" smtClean="0"/>
              <a:t>	            </a:t>
            </a:r>
            <a:r>
              <a:rPr lang="fr-BE" sz="2000" dirty="0" smtClean="0"/>
              <a:t>   </a:t>
            </a:r>
            <a:r>
              <a:rPr lang="fr-BE" sz="2000" dirty="0" err="1" smtClean="0"/>
              <a:t>haze</a:t>
            </a:r>
            <a:r>
              <a:rPr lang="fr-BE" sz="2000" dirty="0" smtClean="0"/>
              <a:t> </a:t>
            </a:r>
            <a:r>
              <a:rPr lang="fr-BE" sz="2000" dirty="0" smtClean="0"/>
              <a:t>(équivalent d’une cicatrice </a:t>
            </a:r>
            <a:r>
              <a:rPr lang="fr-BE" sz="2000" dirty="0" err="1" smtClean="0"/>
              <a:t>chéloide</a:t>
            </a:r>
            <a:r>
              <a:rPr lang="fr-BE" sz="2000" dirty="0" smtClean="0"/>
              <a:t>, voile sur la cornée)</a:t>
            </a:r>
            <a:endParaRPr lang="fr-BE" sz="2000" dirty="0" smtClean="0"/>
          </a:p>
          <a:p>
            <a:r>
              <a:rPr lang="fr-BE" sz="2000" dirty="0" smtClean="0"/>
              <a:t>	            </a:t>
            </a:r>
            <a:r>
              <a:rPr lang="fr-BE" sz="2000" dirty="0" smtClean="0"/>
              <a:t>   sous </a:t>
            </a:r>
            <a:r>
              <a:rPr lang="fr-BE" sz="2000" dirty="0" smtClean="0"/>
              <a:t>ou </a:t>
            </a:r>
            <a:r>
              <a:rPr lang="fr-BE" sz="2000" dirty="0" smtClean="0"/>
              <a:t>sur correction </a:t>
            </a:r>
            <a:r>
              <a:rPr lang="fr-BE" sz="2000" dirty="0" smtClean="0"/>
              <a:t>nécessitant une </a:t>
            </a:r>
            <a:r>
              <a:rPr lang="fr-BE" sz="2000" dirty="0" smtClean="0"/>
              <a:t>retouche</a:t>
            </a:r>
            <a:endParaRPr lang="fr-BE" sz="2000" dirty="0" smtClean="0"/>
          </a:p>
          <a:p>
            <a:r>
              <a:rPr lang="fr-BE" sz="2000" dirty="0" smtClean="0"/>
              <a:t>	       </a:t>
            </a:r>
          </a:p>
          <a:p>
            <a:r>
              <a:rPr lang="fr-BE" dirty="0" smtClean="0"/>
              <a:t>	        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0" y="6536377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200" b="1" i="1" dirty="0" smtClean="0">
                <a:solidFill>
                  <a:srgbClr val="FFC000"/>
                </a:solidFill>
              </a:rPr>
              <a:t>Dr. YEH								                      CHR-Citadelle</a:t>
            </a:r>
            <a:endParaRPr lang="fr-BE" sz="1200" b="1" i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LASIK </a:t>
            </a:r>
            <a:r>
              <a:rPr lang="fr-BE" sz="3100" dirty="0" smtClean="0">
                <a:solidFill>
                  <a:srgbClr val="FFFF00"/>
                </a:solidFill>
              </a:rPr>
              <a:t>(Laser-</a:t>
            </a:r>
            <a:r>
              <a:rPr lang="fr-BE" sz="3100" dirty="0" err="1" smtClean="0">
                <a:solidFill>
                  <a:srgbClr val="FFFF00"/>
                </a:solidFill>
              </a:rPr>
              <a:t>Assisted</a:t>
            </a:r>
            <a:r>
              <a:rPr lang="fr-BE" sz="3100" dirty="0" smtClean="0">
                <a:solidFill>
                  <a:srgbClr val="FFFF00"/>
                </a:solidFill>
              </a:rPr>
              <a:t> </a:t>
            </a:r>
            <a:r>
              <a:rPr lang="fr-BE" sz="3100" dirty="0" smtClean="0">
                <a:solidFill>
                  <a:srgbClr val="FFFF00"/>
                </a:solidFill>
              </a:rPr>
              <a:t>In-Situ </a:t>
            </a:r>
            <a:r>
              <a:rPr lang="fr-BE" sz="3100" dirty="0" err="1" smtClean="0">
                <a:solidFill>
                  <a:srgbClr val="FFFF00"/>
                </a:solidFill>
              </a:rPr>
              <a:t>Keratomileusi</a:t>
            </a:r>
            <a:r>
              <a:rPr lang="fr-BE" sz="3100" dirty="0" smtClean="0">
                <a:solidFill>
                  <a:srgbClr val="FFFF00"/>
                </a:solidFill>
              </a:rPr>
              <a:t>) </a:t>
            </a:r>
            <a:endParaRPr lang="fr-BE" sz="3100" dirty="0"/>
          </a:p>
        </p:txBody>
      </p:sp>
      <p:sp>
        <p:nvSpPr>
          <p:cNvPr id="3" name="Rectangle 2"/>
          <p:cNvSpPr/>
          <p:nvPr/>
        </p:nvSpPr>
        <p:spPr>
          <a:xfrm>
            <a:off x="323528" y="1412776"/>
            <a:ext cx="89289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1600" dirty="0" smtClean="0"/>
              <a:t>Découpe d’un capot à l’aide d’un laser </a:t>
            </a:r>
            <a:r>
              <a:rPr lang="fr-BE" sz="1600" dirty="0" err="1" smtClean="0"/>
              <a:t>femtoseconde</a:t>
            </a:r>
            <a:r>
              <a:rPr lang="fr-BE" sz="1600" dirty="0" smtClean="0"/>
              <a:t> (ou d’un </a:t>
            </a:r>
            <a:r>
              <a:rPr lang="fr-BE" sz="1600" dirty="0" err="1" smtClean="0"/>
              <a:t>microkératome</a:t>
            </a:r>
            <a:r>
              <a:rPr lang="fr-BE" sz="1600" dirty="0" smtClean="0"/>
              <a:t>)</a:t>
            </a:r>
          </a:p>
          <a:p>
            <a:r>
              <a:rPr lang="fr-BE" sz="1600" dirty="0" smtClean="0"/>
              <a:t>Soulèvement du capot</a:t>
            </a:r>
          </a:p>
          <a:p>
            <a:r>
              <a:rPr lang="fr-BE" sz="1600" dirty="0" smtClean="0"/>
              <a:t>Application d’un laser </a:t>
            </a:r>
            <a:r>
              <a:rPr lang="fr-BE" sz="1600" dirty="0" err="1" smtClean="0"/>
              <a:t>excimer</a:t>
            </a:r>
            <a:r>
              <a:rPr lang="fr-BE" sz="1600" dirty="0" smtClean="0"/>
              <a:t> en profondeur</a:t>
            </a:r>
          </a:p>
          <a:p>
            <a:r>
              <a:rPr lang="fr-BE" sz="1600" dirty="0" smtClean="0"/>
              <a:t>Remise en place du capot</a:t>
            </a:r>
          </a:p>
        </p:txBody>
      </p:sp>
      <p:pic>
        <p:nvPicPr>
          <p:cNvPr id="4" name="animation lasik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99592" y="2431724"/>
            <a:ext cx="7667575" cy="4309644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0" y="6536377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200" b="1" i="1" dirty="0" smtClean="0">
                <a:solidFill>
                  <a:srgbClr val="FFC000"/>
                </a:solidFill>
              </a:rPr>
              <a:t>Dr. YEH								                      CHR-Citadelle</a:t>
            </a:r>
            <a:endParaRPr lang="fr-BE" sz="1200" b="1" i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72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LASIK</a:t>
            </a:r>
            <a:endParaRPr lang="fr-BE" dirty="0"/>
          </a:p>
        </p:txBody>
      </p:sp>
      <p:sp>
        <p:nvSpPr>
          <p:cNvPr id="3" name="Rectangle 2"/>
          <p:cNvSpPr/>
          <p:nvPr/>
        </p:nvSpPr>
        <p:spPr>
          <a:xfrm>
            <a:off x="107504" y="1340768"/>
            <a:ext cx="903649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b="1" dirty="0" smtClean="0"/>
              <a:t>Correction</a:t>
            </a:r>
            <a:r>
              <a:rPr lang="fr-BE" dirty="0" smtClean="0"/>
              <a:t>:</a:t>
            </a:r>
          </a:p>
          <a:p>
            <a:r>
              <a:rPr lang="fr-BE" dirty="0" smtClean="0"/>
              <a:t>-1D à -8D</a:t>
            </a:r>
          </a:p>
          <a:p>
            <a:r>
              <a:rPr lang="fr-BE" dirty="0" smtClean="0"/>
              <a:t>Astigmatisme jusqu’à 4D</a:t>
            </a:r>
          </a:p>
          <a:p>
            <a:endParaRPr lang="fr-BE" dirty="0" smtClean="0"/>
          </a:p>
          <a:p>
            <a:r>
              <a:rPr lang="fr-BE" b="1" dirty="0" smtClean="0"/>
              <a:t>Limitation</a:t>
            </a:r>
            <a:r>
              <a:rPr lang="fr-BE" dirty="0" smtClean="0"/>
              <a:t>:</a:t>
            </a:r>
          </a:p>
          <a:p>
            <a:r>
              <a:rPr lang="fr-BE" dirty="0" err="1" smtClean="0"/>
              <a:t>Pachymétrie</a:t>
            </a:r>
            <a:r>
              <a:rPr lang="fr-BE" dirty="0" smtClean="0"/>
              <a:t> (épaisseur de la cornée</a:t>
            </a:r>
            <a:r>
              <a:rPr lang="fr-BE" dirty="0" smtClean="0"/>
              <a:t>)</a:t>
            </a:r>
          </a:p>
          <a:p>
            <a:endParaRPr lang="fr-BE" dirty="0" smtClean="0"/>
          </a:p>
          <a:p>
            <a:r>
              <a:rPr lang="fr-BE" b="1" dirty="0" smtClean="0"/>
              <a:t>Contre-indications</a:t>
            </a:r>
            <a:r>
              <a:rPr lang="fr-BE" dirty="0" smtClean="0"/>
              <a:t>: les même qu’en PRK</a:t>
            </a:r>
            <a:endParaRPr lang="fr-BE" dirty="0" smtClean="0"/>
          </a:p>
          <a:p>
            <a:endParaRPr lang="fr-BE" dirty="0" smtClean="0"/>
          </a:p>
          <a:p>
            <a:r>
              <a:rPr lang="fr-BE" b="1" dirty="0" smtClean="0"/>
              <a:t>Avantages:</a:t>
            </a:r>
          </a:p>
          <a:p>
            <a:r>
              <a:rPr lang="fr-BE" dirty="0" smtClean="0"/>
              <a:t>Indolore</a:t>
            </a:r>
          </a:p>
          <a:p>
            <a:r>
              <a:rPr lang="fr-BE" dirty="0" smtClean="0"/>
              <a:t>Effet immédiat</a:t>
            </a:r>
          </a:p>
          <a:p>
            <a:endParaRPr lang="fr-BE" dirty="0" smtClean="0"/>
          </a:p>
          <a:p>
            <a:r>
              <a:rPr lang="fr-BE" b="1" dirty="0" smtClean="0"/>
              <a:t>Complications</a:t>
            </a:r>
            <a:r>
              <a:rPr lang="fr-BE" dirty="0" smtClean="0"/>
              <a:t>:</a:t>
            </a:r>
          </a:p>
          <a:p>
            <a:r>
              <a:rPr lang="fr-BE" dirty="0" smtClean="0"/>
              <a:t>Découpe du capot</a:t>
            </a:r>
          </a:p>
          <a:p>
            <a:r>
              <a:rPr lang="fr-BE" dirty="0" smtClean="0"/>
              <a:t>Infections</a:t>
            </a:r>
          </a:p>
          <a:p>
            <a:r>
              <a:rPr lang="fr-BE" dirty="0" smtClean="0"/>
              <a:t>Kératite </a:t>
            </a:r>
            <a:r>
              <a:rPr lang="fr-BE" dirty="0" smtClean="0"/>
              <a:t>interstitielle (opacité et réaction immunitaire à l’interface)</a:t>
            </a:r>
            <a:endParaRPr lang="fr-BE" dirty="0" smtClean="0"/>
          </a:p>
          <a:p>
            <a:r>
              <a:rPr lang="fr-BE" dirty="0" smtClean="0"/>
              <a:t>Erreur réfractive résiduelle</a:t>
            </a:r>
          </a:p>
          <a:p>
            <a:r>
              <a:rPr lang="fr-BE" dirty="0" smtClean="0"/>
              <a:t>Ectasie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0" y="6536377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200" b="1" i="1" dirty="0" smtClean="0">
                <a:solidFill>
                  <a:srgbClr val="FFC000"/>
                </a:solidFill>
              </a:rPr>
              <a:t>Dr. YEH								                      CHR-Citadelle</a:t>
            </a:r>
            <a:endParaRPr lang="fr-BE" sz="1200" b="1" i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 smtClean="0"/>
              <a:t>Avantages des lasers nouvelle génération</a:t>
            </a:r>
            <a:endParaRPr lang="fr-BE" dirty="0"/>
          </a:p>
        </p:txBody>
      </p:sp>
      <p:sp>
        <p:nvSpPr>
          <p:cNvPr id="3" name="ZoneTexte 2"/>
          <p:cNvSpPr txBox="1"/>
          <p:nvPr/>
        </p:nvSpPr>
        <p:spPr>
          <a:xfrm>
            <a:off x="107504" y="1700808"/>
            <a:ext cx="8856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Possibilité de traitement sur mesure</a:t>
            </a:r>
          </a:p>
          <a:p>
            <a:r>
              <a:rPr lang="fr-BE" dirty="0" smtClean="0"/>
              <a:t>Reconnaissance irienne et suivi des mouvements incontrôlés de l’œil pendant la chirurgie</a:t>
            </a:r>
            <a:endParaRPr lang="fr-BE" dirty="0"/>
          </a:p>
        </p:txBody>
      </p:sp>
      <p:pic>
        <p:nvPicPr>
          <p:cNvPr id="33794" name="Picture 2" descr="Résultat de recherche d'images pour &quot;topolyzer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6649" y="2394725"/>
            <a:ext cx="2723183" cy="2042387"/>
          </a:xfrm>
          <a:prstGeom prst="rect">
            <a:avLst/>
          </a:prstGeom>
          <a:noFill/>
        </p:spPr>
      </p:pic>
      <p:pic>
        <p:nvPicPr>
          <p:cNvPr id="33796" name="Picture 4" descr="The WaveLight® Topolyzer™ VARIO generates high-resolution corneal images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571999"/>
            <a:ext cx="2664296" cy="1998223"/>
          </a:xfrm>
          <a:prstGeom prst="rect">
            <a:avLst/>
          </a:prstGeom>
          <a:noFill/>
        </p:spPr>
      </p:pic>
      <p:pic>
        <p:nvPicPr>
          <p:cNvPr id="33798" name="Picture 6" descr="Résultat de recherche d'images pour &quot;oculyzer wavelight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80712" y="2276872"/>
            <a:ext cx="1825377" cy="2088232"/>
          </a:xfrm>
          <a:prstGeom prst="rect">
            <a:avLst/>
          </a:prstGeom>
          <a:noFill/>
        </p:spPr>
      </p:pic>
      <p:pic>
        <p:nvPicPr>
          <p:cNvPr id="33800" name="Picture 8" descr="Résultat de recherche d'images pour &quot;oculyzer wavelight&quot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4562893"/>
            <a:ext cx="2808312" cy="2018474"/>
          </a:xfrm>
          <a:prstGeom prst="rect">
            <a:avLst/>
          </a:prstGeom>
          <a:noFill/>
        </p:spPr>
      </p:pic>
      <p:pic>
        <p:nvPicPr>
          <p:cNvPr id="33804" name="Picture 12" descr="Résultat de recherche d'images pour &quot;analyzer wavelight&quot;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60" y="2492896"/>
            <a:ext cx="2653857" cy="1800200"/>
          </a:xfrm>
          <a:prstGeom prst="rect">
            <a:avLst/>
          </a:prstGeom>
          <a:noFill/>
        </p:spPr>
      </p:pic>
      <p:pic>
        <p:nvPicPr>
          <p:cNvPr id="33806" name="Picture 14" descr="Résultat de recherche d'images pour &quot;analyzer wavelight alcon&quot;"/>
          <p:cNvPicPr>
            <a:picLocks noChangeAspect="1" noChangeArrowheads="1"/>
          </p:cNvPicPr>
          <p:nvPr/>
        </p:nvPicPr>
        <p:blipFill>
          <a:blip r:embed="rId7" cstate="print"/>
          <a:srcRect b="10202"/>
          <a:stretch>
            <a:fillRect/>
          </a:stretch>
        </p:blipFill>
        <p:spPr bwMode="auto">
          <a:xfrm>
            <a:off x="6101985" y="4569797"/>
            <a:ext cx="2790495" cy="2027555"/>
          </a:xfrm>
          <a:prstGeom prst="rect">
            <a:avLst/>
          </a:prstGeom>
          <a:noFill/>
        </p:spPr>
      </p:pic>
      <p:sp>
        <p:nvSpPr>
          <p:cNvPr id="11" name="ZoneTexte 10"/>
          <p:cNvSpPr txBox="1"/>
          <p:nvPr/>
        </p:nvSpPr>
        <p:spPr>
          <a:xfrm>
            <a:off x="0" y="6536377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200" b="1" i="1" dirty="0" smtClean="0">
                <a:solidFill>
                  <a:srgbClr val="FFC000"/>
                </a:solidFill>
              </a:rPr>
              <a:t>Dr. YEH								                      CHR-Citadelle</a:t>
            </a:r>
            <a:endParaRPr lang="fr-BE" sz="1200" b="1" i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3412</TotalTime>
  <Words>753</Words>
  <Application>Microsoft Office PowerPoint</Application>
  <PresentationFormat>Affichage à l'écran (4:3)</PresentationFormat>
  <Paragraphs>184</Paragraphs>
  <Slides>20</Slides>
  <Notes>0</Notes>
  <HiddenSlides>0</HiddenSlides>
  <MMClips>2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1" baseType="lpstr">
      <vt:lpstr>Module</vt:lpstr>
      <vt:lpstr>Actualité en chirurgie réfractive</vt:lpstr>
      <vt:lpstr> La chirurgie réfractive </vt:lpstr>
      <vt:lpstr>Les  lasers</vt:lpstr>
      <vt:lpstr>PRK = PhotoKeractectomie à visée Réfractive</vt:lpstr>
      <vt:lpstr>PRK</vt:lpstr>
      <vt:lpstr>PRK</vt:lpstr>
      <vt:lpstr>LASIK (Laser-Assisted In-Situ Keratomileusi) </vt:lpstr>
      <vt:lpstr>LASIK</vt:lpstr>
      <vt:lpstr>Avantages des lasers nouvelle génération</vt:lpstr>
      <vt:lpstr>WaveNet: appareils reliés directement au laser</vt:lpstr>
      <vt:lpstr>Addition de lentilles intra oculaires</vt:lpstr>
      <vt:lpstr>Extraction de cristallin clair et implantation d’une lentille intra oculaire</vt:lpstr>
      <vt:lpstr>Lentilles intra oculaires</vt:lpstr>
      <vt:lpstr>Lentilles intra oculaires</vt:lpstr>
      <vt:lpstr>Implants multifocaux</vt:lpstr>
      <vt:lpstr>Implants à profondeur de champs</vt:lpstr>
      <vt:lpstr>Inlays intra-cornéens</vt:lpstr>
      <vt:lpstr>Kératotomies radiaires</vt:lpstr>
      <vt:lpstr>Grands myopes = handicap</vt:lpstr>
      <vt:lpstr>Questions Discussion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Ru-Yin</dc:creator>
  <cp:lastModifiedBy>Immo Ans</cp:lastModifiedBy>
  <cp:revision>111</cp:revision>
  <dcterms:created xsi:type="dcterms:W3CDTF">2013-06-01T10:39:54Z</dcterms:created>
  <dcterms:modified xsi:type="dcterms:W3CDTF">2017-03-21T15:14:59Z</dcterms:modified>
</cp:coreProperties>
</file>