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82488-92FA-4729-BFCB-3CEE2BCBA74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4C3F0-E7D8-430A-A46A-1AD337CE8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1E00-568A-496A-A587-B92CBB3776C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9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0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5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6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4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9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7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0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0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4658-DE74-4D7A-B801-DB483C6FD51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74E-4D75-424B-906A-8CCCA07EC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Pathologies des paupières – des voies lacrymales – de </a:t>
            </a:r>
            <a:r>
              <a:rPr lang="fr-BE" dirty="0" smtClean="0"/>
              <a:t>l’orbite</a:t>
            </a:r>
            <a:br>
              <a:rPr lang="fr-BE" dirty="0" smtClean="0"/>
            </a:br>
            <a:r>
              <a:rPr lang="fr-BE" dirty="0" smtClean="0"/>
              <a:t>1</a:t>
            </a:r>
            <a:r>
              <a:rPr lang="fr-BE" baseline="30000" dirty="0" smtClean="0"/>
              <a:t>ère</a:t>
            </a:r>
            <a:r>
              <a:rPr lang="fr-BE" dirty="0" smtClean="0"/>
              <a:t> partie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BE" dirty="0" smtClean="0"/>
              <a:t>Dr  Philippe BETZ</a:t>
            </a:r>
          </a:p>
          <a:p>
            <a:pPr lvl="0"/>
            <a:r>
              <a:rPr lang="fr-BE" dirty="0" smtClean="0"/>
              <a:t>Chr de la Citadelle – Liège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4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 r="25207"/>
          <a:stretch/>
        </p:blipFill>
        <p:spPr bwMode="auto">
          <a:xfrm>
            <a:off x="1259632" y="1628800"/>
            <a:ext cx="6562238" cy="39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82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BE" dirty="0" smtClean="0"/>
              <a:t>Depuis juillet 2016: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BE" dirty="0" smtClean="0"/>
              <a:t>Introduction de 190 notifications :</a:t>
            </a:r>
          </a:p>
          <a:p>
            <a:pPr lvl="1"/>
            <a:r>
              <a:rPr lang="fr-BE" dirty="0" smtClean="0"/>
              <a:t>83</a:t>
            </a:r>
            <a:r>
              <a:rPr lang="fr-BE" baseline="0" dirty="0" smtClean="0"/>
              <a:t> % : accord</a:t>
            </a:r>
          </a:p>
          <a:p>
            <a:pPr lvl="1"/>
            <a:r>
              <a:rPr lang="fr-BE" dirty="0" smtClean="0"/>
              <a:t>7 %</a:t>
            </a:r>
            <a:r>
              <a:rPr lang="fr-BE" baseline="0" dirty="0" smtClean="0"/>
              <a:t> : refus</a:t>
            </a:r>
          </a:p>
          <a:p>
            <a:pPr lvl="1"/>
            <a:r>
              <a:rPr lang="fr-BE" dirty="0" smtClean="0"/>
              <a:t>10 % : accord pour un seul </a:t>
            </a:r>
            <a:r>
              <a:rPr lang="fr-BE" dirty="0" err="1" smtClean="0"/>
              <a:t>oeil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099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Problèmes liés à la notification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BE" dirty="0" smtClean="0"/>
          </a:p>
          <a:p>
            <a:pPr lvl="0"/>
            <a:r>
              <a:rPr lang="fr-BE" sz="2800" dirty="0" smtClean="0"/>
              <a:t>Accord pour un seul œil</a:t>
            </a:r>
          </a:p>
          <a:p>
            <a:pPr lvl="0"/>
            <a:endParaRPr lang="fr-BE" sz="2800" dirty="0" smtClean="0"/>
          </a:p>
          <a:p>
            <a:pPr lvl="1"/>
            <a:r>
              <a:rPr lang="fr-BE" sz="2400" dirty="0" smtClean="0"/>
              <a:t>Médicalement : il faut toujours opérer les deux yeux</a:t>
            </a:r>
          </a:p>
          <a:p>
            <a:pPr lvl="1"/>
            <a:endParaRPr lang="fr-BE" sz="2400" dirty="0" smtClean="0"/>
          </a:p>
          <a:p>
            <a:pPr lvl="1"/>
            <a:r>
              <a:rPr lang="fr-BE" sz="2400" dirty="0" smtClean="0"/>
              <a:t>Peut-on obliger un patient à recourir à la chirurgie esthétique</a:t>
            </a:r>
            <a:r>
              <a:rPr lang="fr-BE" sz="2400" baseline="0" dirty="0" smtClean="0"/>
              <a:t> (2eme œil) pour soigner une pathologie reconnue (œil accepté) ? 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5459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024336" cy="22682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88331"/>
            <a:ext cx="3707904" cy="2780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56855"/>
            <a:ext cx="2875228" cy="2156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5322"/>
            <a:ext cx="3332574" cy="26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915883" cy="29369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915883" cy="29369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915883" cy="29369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41" y="404664"/>
            <a:ext cx="3424796" cy="26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627851" cy="27208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627851" cy="27208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09113"/>
            <a:ext cx="3627851" cy="27208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 t="8375" r="24766" b="4200"/>
          <a:stretch/>
        </p:blipFill>
        <p:spPr bwMode="auto">
          <a:xfrm>
            <a:off x="5220072" y="677832"/>
            <a:ext cx="2967930" cy="231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263888" cy="24479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263888" cy="2447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45" y="4221088"/>
            <a:ext cx="3263888" cy="24479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2803"/>
          <a:stretch/>
        </p:blipFill>
        <p:spPr bwMode="auto">
          <a:xfrm>
            <a:off x="4420218" y="1052736"/>
            <a:ext cx="386711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136" y="1268760"/>
            <a:ext cx="8229600" cy="1143000"/>
          </a:xfrm>
        </p:spPr>
        <p:txBody>
          <a:bodyPr/>
          <a:lstStyle/>
          <a:p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435829" cy="25768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435829" cy="25768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4019"/>
            <a:ext cx="3435829" cy="25768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5630"/>
            <a:ext cx="3744416" cy="292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Pathologies des paupières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BE" dirty="0" smtClean="0"/>
          </a:p>
          <a:p>
            <a:pPr lvl="0"/>
            <a:endParaRPr lang="fr-BE" dirty="0"/>
          </a:p>
          <a:p>
            <a:pPr lvl="0"/>
            <a:r>
              <a:rPr lang="fr-BE" dirty="0" smtClean="0"/>
              <a:t>Changement de la nomenclature à partir de</a:t>
            </a:r>
            <a:r>
              <a:rPr lang="fr-BE" baseline="0" dirty="0" smtClean="0"/>
              <a:t> juillet 2016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14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Plastie paupières: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BE" dirty="0" smtClean="0"/>
          </a:p>
          <a:p>
            <a:pPr lvl="0"/>
            <a:endParaRPr lang="fr-BE" dirty="0"/>
          </a:p>
          <a:p>
            <a:pPr lvl="0"/>
            <a:r>
              <a:rPr lang="fr-BE" dirty="0" smtClean="0"/>
              <a:t>Supérieures : notification</a:t>
            </a:r>
          </a:p>
          <a:p>
            <a:pPr lvl="0"/>
            <a:r>
              <a:rPr lang="fr-BE" dirty="0" smtClean="0"/>
              <a:t>Inférieures : toujours esthétique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862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0" name="Picture 2" descr="C:\PROGRAM FILES\OMEGASOFT\MEDICAL\SOFTALMO\temp\{A2767269-69F2-44BA-B83B-EFD05A45D0CE}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3145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b="56233"/>
          <a:stretch/>
        </p:blipFill>
        <p:spPr bwMode="auto">
          <a:xfrm>
            <a:off x="4716016" y="2564904"/>
            <a:ext cx="3443147" cy="17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4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36588" y="476250"/>
            <a:ext cx="8507412" cy="5649913"/>
          </a:xfrm>
        </p:spPr>
        <p:txBody>
          <a:bodyPr>
            <a:normAutofit fontScale="55000" lnSpcReduction="20000"/>
          </a:bodyPr>
          <a:lstStyle/>
          <a:p>
            <a:r>
              <a:rPr lang="fr-BE" dirty="0" smtClean="0"/>
              <a:t> 245733 245744 Plastie pour </a:t>
            </a:r>
            <a:r>
              <a:rPr lang="fr-BE" dirty="0" err="1" smtClean="0"/>
              <a:t>dermatochalasis</a:t>
            </a:r>
            <a:r>
              <a:rPr lang="fr-BE" dirty="0" smtClean="0"/>
              <a:t> de la paupière supérieure</a:t>
            </a:r>
            <a:r>
              <a:rPr lang="fr-BE" dirty="0" smtClean="0">
                <a:solidFill>
                  <a:srgbClr val="00B050"/>
                </a:solidFill>
              </a:rPr>
              <a:t>, par paupière N 200</a:t>
            </a:r>
          </a:p>
          <a:p>
            <a:endParaRPr lang="fr-BE" dirty="0" smtClean="0"/>
          </a:p>
          <a:p>
            <a:r>
              <a:rPr lang="fr-BE" dirty="0" smtClean="0"/>
              <a:t>         Le remboursement de cette prestation n'est accordé qu'après l'introduction d'une notification auprès du médecin-conseil de l'organisme assureur du bénéficiaire.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/>
              <a:t>      </a:t>
            </a:r>
          </a:p>
          <a:p>
            <a:r>
              <a:rPr lang="fr-BE" dirty="0" smtClean="0"/>
              <a:t>    Cette notification comprend :   </a:t>
            </a:r>
          </a:p>
          <a:p>
            <a:pPr marL="0" indent="0">
              <a:buNone/>
            </a:pPr>
            <a:r>
              <a:rPr lang="fr-BE" dirty="0" smtClean="0"/>
              <a:t>            1) le résultat de la mesure de la </a:t>
            </a:r>
            <a:r>
              <a:rPr lang="fr-BE" dirty="0" err="1" smtClean="0"/>
              <a:t>périmétrie</a:t>
            </a:r>
            <a:r>
              <a:rPr lang="fr-BE" dirty="0" smtClean="0"/>
              <a:t> avec le périmètre de Goldmann (ou    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équivalent), avec un graphique qui démontre une limitation dans la partie 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supérieure du champ de vision jusqu'à l'isoptère de 30° ou moins et ce sur un 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arc de 30° minimum;    </a:t>
            </a:r>
          </a:p>
          <a:p>
            <a:pPr marL="0" indent="0">
              <a:buNone/>
            </a:pPr>
            <a:r>
              <a:rPr lang="fr-BE" dirty="0" smtClean="0"/>
              <a:t>            2) trois photos réalisées en vue de face et en profil trois quarts gauche et droite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 avec le regard droit devant.          Les photos sont imprimées. Elles doivent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 démontrer que le pli cutané de la paupière repose sur les cils au niveau du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 centre de la paupière.       </a:t>
            </a:r>
          </a:p>
          <a:p>
            <a:r>
              <a:rPr lang="fr-BE" dirty="0" smtClean="0"/>
              <a:t>   La notification avec les annexes doivent être en possession du médecin conseil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au plus tard un mois avant l'intervention afin qu'il/elle puisse effectuer un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examen clinique sur demande."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2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Périmètre de </a:t>
            </a:r>
            <a:r>
              <a:rPr lang="fr-BE" dirty="0"/>
              <a:t>G</a:t>
            </a:r>
            <a:r>
              <a:rPr lang="fr-BE" dirty="0" smtClean="0"/>
              <a:t>oldman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798489" cy="25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" r="1867"/>
          <a:stretch/>
        </p:blipFill>
        <p:spPr>
          <a:xfrm>
            <a:off x="4716016" y="2492896"/>
            <a:ext cx="3584110" cy="2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Examen très subjectif !!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BE" sz="2800" dirty="0" smtClean="0"/>
              <a:t>Le résultat</a:t>
            </a:r>
            <a:r>
              <a:rPr lang="fr-BE" sz="2800" baseline="0" dirty="0" smtClean="0"/>
              <a:t> dépend :</a:t>
            </a:r>
          </a:p>
          <a:p>
            <a:pPr lvl="1"/>
            <a:r>
              <a:rPr lang="fr-BE" sz="2400" dirty="0" smtClean="0"/>
              <a:t>De la vitesse de réponse du patient : patient « ralenti » ou tricheur</a:t>
            </a:r>
          </a:p>
          <a:p>
            <a:pPr lvl="1"/>
            <a:r>
              <a:rPr lang="fr-BE" sz="2400" dirty="0" smtClean="0"/>
              <a:t>De la vitesse de déplacement du test</a:t>
            </a:r>
          </a:p>
          <a:p>
            <a:pPr lvl="1"/>
            <a:r>
              <a:rPr lang="fr-BE" sz="2400" dirty="0" smtClean="0"/>
              <a:t>De la position du patient dans la mentonnière</a:t>
            </a:r>
          </a:p>
          <a:p>
            <a:pPr lvl="1"/>
            <a:r>
              <a:rPr lang="fr-BE" sz="2400" dirty="0" smtClean="0"/>
              <a:t>Du caractère du </a:t>
            </a:r>
            <a:r>
              <a:rPr lang="fr-BE" sz="2400" dirty="0" err="1" smtClean="0"/>
              <a:t>périmétriste</a:t>
            </a:r>
            <a:r>
              <a:rPr lang="fr-BE" sz="2400" dirty="0" smtClean="0"/>
              <a:t> et de son opinion vis-à-vis de la chirurgie palpébrale</a:t>
            </a:r>
          </a:p>
          <a:p>
            <a:pPr lvl="1"/>
            <a:r>
              <a:rPr lang="fr-BE" sz="2400" dirty="0" smtClean="0"/>
              <a:t>D’une éventuelle pathologie oculaire associée</a:t>
            </a:r>
          </a:p>
          <a:p>
            <a:pPr marL="457200" lvl="1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4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Périmètre</a:t>
            </a:r>
            <a:r>
              <a:rPr lang="fr-BE" baseline="0" dirty="0" smtClean="0"/>
              <a:t> automatique: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64124" y="167007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BE" sz="2400" dirty="0" smtClean="0"/>
              <a:t>Luminance, taille et vitesse de déplacement du test mieux</a:t>
            </a:r>
            <a:r>
              <a:rPr lang="fr-BE" sz="2400" baseline="0" dirty="0" smtClean="0"/>
              <a:t> standardisées</a:t>
            </a:r>
          </a:p>
          <a:p>
            <a:pPr lvl="0"/>
            <a:r>
              <a:rPr lang="fr-BE" sz="2400" dirty="0" smtClean="0"/>
              <a:t>Difficile pour les personnes  âgées ou peu subtiles</a:t>
            </a:r>
          </a:p>
          <a:p>
            <a:pPr lvl="0"/>
            <a:r>
              <a:rPr lang="fr-BE" sz="2400" dirty="0" smtClean="0"/>
              <a:t>Perte de temps</a:t>
            </a:r>
          </a:p>
          <a:p>
            <a:pPr lvl="0"/>
            <a:r>
              <a:rPr lang="fr-BE" sz="2400" dirty="0" smtClean="0"/>
              <a:t>Appareil couteux</a:t>
            </a:r>
          </a:p>
          <a:p>
            <a:pPr lvl="0"/>
            <a:r>
              <a:rPr lang="fr-BE" sz="2400" dirty="0" smtClean="0"/>
              <a:t>Coût plus élevé pour la sécurité</a:t>
            </a:r>
            <a:r>
              <a:rPr lang="fr-BE" sz="2400" baseline="0" dirty="0" smtClean="0"/>
              <a:t> sociale :</a:t>
            </a:r>
          </a:p>
          <a:p>
            <a:pPr lvl="1"/>
            <a:r>
              <a:rPr lang="fr-BE" sz="2000" dirty="0" smtClean="0"/>
              <a:t>Champ visuel de Goldman : 14,73 euros</a:t>
            </a:r>
          </a:p>
          <a:p>
            <a:pPr lvl="1"/>
            <a:r>
              <a:rPr lang="fr-BE" sz="2000" dirty="0" err="1" smtClean="0"/>
              <a:t>Périmétrie</a:t>
            </a:r>
            <a:r>
              <a:rPr lang="fr-BE" sz="2000" dirty="0" smtClean="0"/>
              <a:t> </a:t>
            </a:r>
            <a:r>
              <a:rPr lang="fr-BE" sz="2000" dirty="0" err="1" smtClean="0"/>
              <a:t>computérisée</a:t>
            </a:r>
            <a:r>
              <a:rPr lang="fr-BE" sz="2000" dirty="0" smtClean="0"/>
              <a:t> : 25,78 euros</a:t>
            </a:r>
            <a:endParaRPr lang="fr-B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Problèmes liés à la notification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BE" dirty="0" smtClean="0"/>
              <a:t>Attitudes différentes selon les mutuelles :</a:t>
            </a:r>
          </a:p>
          <a:p>
            <a:pPr lvl="1"/>
            <a:r>
              <a:rPr lang="fr-BE" dirty="0" smtClean="0"/>
              <a:t> seule la Mutualité Chrétienne applique le système de la notification simple</a:t>
            </a:r>
          </a:p>
          <a:p>
            <a:pPr lvl="1"/>
            <a:r>
              <a:rPr lang="fr-BE" dirty="0" smtClean="0"/>
              <a:t>Les autres répondent</a:t>
            </a:r>
            <a:r>
              <a:rPr lang="fr-BE" baseline="0" dirty="0" smtClean="0"/>
              <a:t> par un accord ou un refus</a:t>
            </a:r>
          </a:p>
          <a:p>
            <a:pPr lvl="0"/>
            <a:r>
              <a:rPr lang="fr-BE" dirty="0" smtClean="0"/>
              <a:t>Lourdeur du travail administratif :</a:t>
            </a:r>
          </a:p>
          <a:p>
            <a:pPr lvl="1"/>
            <a:r>
              <a:rPr lang="fr-BE" dirty="0" smtClean="0"/>
              <a:t>Réalisation et impression des photos</a:t>
            </a:r>
          </a:p>
          <a:p>
            <a:pPr lvl="1"/>
            <a:r>
              <a:rPr lang="fr-BE" dirty="0" smtClean="0"/>
              <a:t>Réalisation de la </a:t>
            </a:r>
            <a:r>
              <a:rPr lang="fr-BE" dirty="0" err="1" smtClean="0"/>
              <a:t>périmétrie</a:t>
            </a:r>
            <a:endParaRPr lang="fr-BE" dirty="0" smtClean="0"/>
          </a:p>
          <a:p>
            <a:pPr lvl="1"/>
            <a:r>
              <a:rPr lang="fr-BE" dirty="0" smtClean="0"/>
              <a:t>Envoi à</a:t>
            </a:r>
            <a:r>
              <a:rPr lang="fr-BE" baseline="0" dirty="0" smtClean="0"/>
              <a:t> la mutuelle ,réception de la réponse</a:t>
            </a:r>
          </a:p>
          <a:p>
            <a:pPr lvl="1"/>
            <a:r>
              <a:rPr lang="fr-BE" dirty="0" smtClean="0"/>
              <a:t>Rappel du patient en fonction de la réponse : devis éventuel pour une chirurgie esthétique</a:t>
            </a:r>
          </a:p>
          <a:p>
            <a:pPr lvl="1"/>
            <a:r>
              <a:rPr lang="fr-BE" dirty="0" smtClean="0"/>
              <a:t>Gestion du délai d’un mois</a:t>
            </a:r>
          </a:p>
          <a:p>
            <a:pPr lvl="1"/>
            <a:r>
              <a:rPr lang="fr-BE" dirty="0" smtClean="0"/>
              <a:t>Gestion de la durée de l’autorisation : pas de délai, 6 mois, un jour!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7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453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Pathologies des paupières – des voies lacrymales – de l’orbite 1ère partie</vt:lpstr>
      <vt:lpstr>Pathologies des paupières </vt:lpstr>
      <vt:lpstr>Plastie paupières:</vt:lpstr>
      <vt:lpstr>PowerPoint Presentation</vt:lpstr>
      <vt:lpstr>PowerPoint Presentation</vt:lpstr>
      <vt:lpstr>Périmètre de Goldman</vt:lpstr>
      <vt:lpstr>Examen très subjectif !!</vt:lpstr>
      <vt:lpstr>Périmètre automatique:</vt:lpstr>
      <vt:lpstr>Problèmes liés à la notification</vt:lpstr>
      <vt:lpstr>PowerPoint Presentation</vt:lpstr>
      <vt:lpstr>Depuis juillet 2016:</vt:lpstr>
      <vt:lpstr>Problèmes liés à la notification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M-Team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Pathologies des paupières – des voies lacrymales – de l’orbite 1ère partie</dc:title>
  <dc:creator>Van Den Bremt Christophe (MLOZ)</dc:creator>
  <cp:lastModifiedBy>Van Den Bremt Christophe (MLOZ)</cp:lastModifiedBy>
  <cp:revision>1</cp:revision>
  <dcterms:created xsi:type="dcterms:W3CDTF">2017-05-08T10:11:54Z</dcterms:created>
  <dcterms:modified xsi:type="dcterms:W3CDTF">2017-05-08T10:13:23Z</dcterms:modified>
</cp:coreProperties>
</file>