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4"/>
  </p:notesMasterIdLst>
  <p:handoutMasterIdLst>
    <p:handoutMasterId r:id="rId25"/>
  </p:handoutMasterIdLst>
  <p:sldIdLst>
    <p:sldId id="256" r:id="rId2"/>
    <p:sldId id="1231" r:id="rId3"/>
    <p:sldId id="1230" r:id="rId4"/>
    <p:sldId id="1223" r:id="rId5"/>
    <p:sldId id="1224" r:id="rId6"/>
    <p:sldId id="1215" r:id="rId7"/>
    <p:sldId id="1222" r:id="rId8"/>
    <p:sldId id="1229" r:id="rId9"/>
    <p:sldId id="1219" r:id="rId10"/>
    <p:sldId id="1205" r:id="rId11"/>
    <p:sldId id="1210" r:id="rId12"/>
    <p:sldId id="1211" r:id="rId13"/>
    <p:sldId id="1212" r:id="rId14"/>
    <p:sldId id="1232" r:id="rId15"/>
    <p:sldId id="1214" r:id="rId16"/>
    <p:sldId id="1227" r:id="rId17"/>
    <p:sldId id="1216" r:id="rId18"/>
    <p:sldId id="1235" r:id="rId19"/>
    <p:sldId id="1221" r:id="rId20"/>
    <p:sldId id="1233" r:id="rId21"/>
    <p:sldId id="1228" r:id="rId22"/>
    <p:sldId id="1234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743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3896" autoAdjust="0"/>
  </p:normalViewPr>
  <p:slideViewPr>
    <p:cSldViewPr>
      <p:cViewPr>
        <p:scale>
          <a:sx n="119" d="100"/>
          <a:sy n="119" d="100"/>
        </p:scale>
        <p:origin x="-1402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[exportedData.xlsx]Sheet1!$B$1</c:f>
              <c:strCache>
                <c:ptCount val="1"/>
                <c:pt idx="0">
                  <c:v>Taux moyen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2.810824018513370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[exportedData.xlsx]Sheet1!$A$2:$A$36</c:f>
              <c:strCache>
                <c:ptCount val="35"/>
                <c:pt idx="0">
                  <c:v>Chile</c:v>
                </c:pt>
                <c:pt idx="1">
                  <c:v>Switzerland</c:v>
                </c:pt>
                <c:pt idx="2">
                  <c:v>Israel</c:v>
                </c:pt>
                <c:pt idx="3">
                  <c:v>New Zealand</c:v>
                </c:pt>
                <c:pt idx="4">
                  <c:v>Mexico</c:v>
                </c:pt>
                <c:pt idx="5">
                  <c:v>Ireland</c:v>
                </c:pt>
                <c:pt idx="6">
                  <c:v>Korea</c:v>
                </c:pt>
                <c:pt idx="7">
                  <c:v>Canada</c:v>
                </c:pt>
                <c:pt idx="8">
                  <c:v>United Kingdom</c:v>
                </c:pt>
                <c:pt idx="9">
                  <c:v>Luxembourg</c:v>
                </c:pt>
                <c:pt idx="10">
                  <c:v>United States</c:v>
                </c:pt>
                <c:pt idx="11">
                  <c:v>Australia</c:v>
                </c:pt>
                <c:pt idx="12">
                  <c:v>Japan</c:v>
                </c:pt>
                <c:pt idx="13">
                  <c:v>Netherlands</c:v>
                </c:pt>
                <c:pt idx="14">
                  <c:v>OECD</c:v>
                </c:pt>
                <c:pt idx="15">
                  <c:v>Denmark</c:v>
                </c:pt>
                <c:pt idx="16">
                  <c:v>Iceland</c:v>
                </c:pt>
                <c:pt idx="17">
                  <c:v>Norway</c:v>
                </c:pt>
                <c:pt idx="18">
                  <c:v>Poland</c:v>
                </c:pt>
                <c:pt idx="19">
                  <c:v>Estonia</c:v>
                </c:pt>
                <c:pt idx="20">
                  <c:v>Slovenia</c:v>
                </c:pt>
                <c:pt idx="21">
                  <c:v>Czech Republic</c:v>
                </c:pt>
                <c:pt idx="22">
                  <c:v>Portugal</c:v>
                </c:pt>
                <c:pt idx="23">
                  <c:v>Slovak Republic</c:v>
                </c:pt>
                <c:pt idx="24">
                  <c:v>Spain</c:v>
                </c:pt>
                <c:pt idx="25">
                  <c:v>Turkey</c:v>
                </c:pt>
                <c:pt idx="26">
                  <c:v>Greece</c:v>
                </c:pt>
                <c:pt idx="27">
                  <c:v>Finland</c:v>
                </c:pt>
                <c:pt idx="28">
                  <c:v>Sweden</c:v>
                </c:pt>
                <c:pt idx="29">
                  <c:v>Hungary</c:v>
                </c:pt>
                <c:pt idx="30">
                  <c:v>Austria</c:v>
                </c:pt>
                <c:pt idx="31">
                  <c:v>Italy</c:v>
                </c:pt>
                <c:pt idx="32">
                  <c:v>Germany</c:v>
                </c:pt>
                <c:pt idx="33">
                  <c:v>France</c:v>
                </c:pt>
                <c:pt idx="34">
                  <c:v>Belgium</c:v>
                </c:pt>
              </c:strCache>
            </c:strRef>
          </c:cat>
          <c:val>
            <c:numRef>
              <c:f>[exportedData.xlsx]Sheet1!$B$2:$B$36</c:f>
              <c:numCache>
                <c:formatCode>0.0%</c:formatCode>
                <c:ptCount val="35"/>
                <c:pt idx="0">
                  <c:v>6.6369249999999991E-2</c:v>
                </c:pt>
                <c:pt idx="1">
                  <c:v>0.15238763999999999</c:v>
                </c:pt>
                <c:pt idx="2">
                  <c:v>0.15691885</c:v>
                </c:pt>
                <c:pt idx="3">
                  <c:v>0.16716947000000001</c:v>
                </c:pt>
                <c:pt idx="4">
                  <c:v>0.18190415000000001</c:v>
                </c:pt>
                <c:pt idx="5">
                  <c:v>0.19064893000000002</c:v>
                </c:pt>
                <c:pt idx="6">
                  <c:v>0.19795051999999999</c:v>
                </c:pt>
                <c:pt idx="7">
                  <c:v>0.24726372000000002</c:v>
                </c:pt>
                <c:pt idx="8">
                  <c:v>0.26172951999999999</c:v>
                </c:pt>
                <c:pt idx="9">
                  <c:v>0.26268974</c:v>
                </c:pt>
                <c:pt idx="10">
                  <c:v>0.26483844000000001</c:v>
                </c:pt>
                <c:pt idx="11">
                  <c:v>0.26499828999999997</c:v>
                </c:pt>
                <c:pt idx="12">
                  <c:v>0.29391396000000003</c:v>
                </c:pt>
                <c:pt idx="13">
                  <c:v>0.29757154000000002</c:v>
                </c:pt>
                <c:pt idx="14">
                  <c:v>0.30944134000000001</c:v>
                </c:pt>
                <c:pt idx="15">
                  <c:v>0.31871221999999999</c:v>
                </c:pt>
                <c:pt idx="16">
                  <c:v>0.32639767999999997</c:v>
                </c:pt>
                <c:pt idx="17">
                  <c:v>0.32813882</c:v>
                </c:pt>
                <c:pt idx="18">
                  <c:v>0.33111223000000001</c:v>
                </c:pt>
                <c:pt idx="19">
                  <c:v>0.33338431000000002</c:v>
                </c:pt>
                <c:pt idx="20">
                  <c:v>0.34337791000000001</c:v>
                </c:pt>
                <c:pt idx="21">
                  <c:v>0.35757358000000006</c:v>
                </c:pt>
                <c:pt idx="22">
                  <c:v>0.35896938</c:v>
                </c:pt>
                <c:pt idx="23">
                  <c:v>0.35985635999999999</c:v>
                </c:pt>
                <c:pt idx="24">
                  <c:v>0.36382513999999999</c:v>
                </c:pt>
                <c:pt idx="25">
                  <c:v>0.36433033000000004</c:v>
                </c:pt>
                <c:pt idx="26">
                  <c:v>0.38345287</c:v>
                </c:pt>
                <c:pt idx="27">
                  <c:v>0.38598652999999999</c:v>
                </c:pt>
                <c:pt idx="28">
                  <c:v>0.3910748</c:v>
                </c:pt>
                <c:pt idx="29">
                  <c:v>0.39537346000000001</c:v>
                </c:pt>
                <c:pt idx="30">
                  <c:v>0.39631708000000004</c:v>
                </c:pt>
                <c:pt idx="31">
                  <c:v>0.41480975000000003</c:v>
                </c:pt>
                <c:pt idx="32">
                  <c:v>0.42363750999999999</c:v>
                </c:pt>
                <c:pt idx="33">
                  <c:v>0.42592660999999998</c:v>
                </c:pt>
                <c:pt idx="34">
                  <c:v>0.46441491999999995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59040"/>
        <c:axId val="129960576"/>
      </c:barChart>
      <c:catAx>
        <c:axId val="1299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0576"/>
        <c:crosses val="autoZero"/>
        <c:auto val="1"/>
        <c:lblAlgn val="ctr"/>
        <c:lblOffset val="100"/>
        <c:noMultiLvlLbl val="0"/>
      </c:catAx>
      <c:valAx>
        <c:axId val="12996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'[36a7168a-09fc-4746-b346-1cc1571f856d.xls]OECD.Stat export'!$B$2</c:f>
              <c:strCache>
                <c:ptCount val="1"/>
                <c:pt idx="0">
                  <c:v>% du 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"/>
              <c:tx>
                <c:rich>
                  <a:bodyPr/>
                  <a:lstStyle/>
                  <a:p>
                    <a:fld id="{AA75D320-271E-4465-8C83-2DCB55BD3C3E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587AF77-5ED2-46BD-9EC3-DC3AC838BA48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'[36a7168a-09fc-4746-b346-1cc1571f856d.xls]OECD.Stat export'!$A$3:$A$38</c:f>
              <c:strCache>
                <c:ptCount val="36"/>
                <c:pt idx="0">
                  <c:v>Mexique</c:v>
                </c:pt>
                <c:pt idx="1">
                  <c:v>Corée</c:v>
                </c:pt>
                <c:pt idx="2">
                  <c:v>Chili</c:v>
                </c:pt>
                <c:pt idx="3">
                  <c:v>Turquie</c:v>
                </c:pt>
                <c:pt idx="4">
                  <c:v>Lettonie</c:v>
                </c:pt>
                <c:pt idx="5">
                  <c:v>Islande</c:v>
                </c:pt>
                <c:pt idx="6">
                  <c:v>Israël</c:v>
                </c:pt>
                <c:pt idx="7">
                  <c:v>Irlande</c:v>
                </c:pt>
                <c:pt idx="8">
                  <c:v>Canada</c:v>
                </c:pt>
                <c:pt idx="9">
                  <c:v>Estonie</c:v>
                </c:pt>
                <c:pt idx="10">
                  <c:v>République slovaque</c:v>
                </c:pt>
                <c:pt idx="11">
                  <c:v>Australie</c:v>
                </c:pt>
                <c:pt idx="12">
                  <c:v>États-Unis</c:v>
                </c:pt>
                <c:pt idx="13">
                  <c:v>République tchèque</c:v>
                </c:pt>
                <c:pt idx="14">
                  <c:v>Nouvelle-Zélande</c:v>
                </c:pt>
                <c:pt idx="15">
                  <c:v>Suisse</c:v>
                </c:pt>
                <c:pt idx="16">
                  <c:v>Pologne</c:v>
                </c:pt>
                <c:pt idx="17">
                  <c:v>Hongrie</c:v>
                </c:pt>
                <c:pt idx="18">
                  <c:v>OCDE - Total</c:v>
                </c:pt>
                <c:pt idx="19">
                  <c:v>Royaume-Uni</c:v>
                </c:pt>
                <c:pt idx="20">
                  <c:v>Luxembourg</c:v>
                </c:pt>
                <c:pt idx="21">
                  <c:v>Pays-Bas</c:v>
                </c:pt>
                <c:pt idx="22">
                  <c:v>Slovénie</c:v>
                </c:pt>
                <c:pt idx="23">
                  <c:v>Japon</c:v>
                </c:pt>
                <c:pt idx="24">
                  <c:v>Portugal</c:v>
                </c:pt>
                <c:pt idx="25">
                  <c:v>Espagne</c:v>
                </c:pt>
                <c:pt idx="26">
                  <c:v>Norvège</c:v>
                </c:pt>
                <c:pt idx="27">
                  <c:v>Allemagne</c:v>
                </c:pt>
                <c:pt idx="28">
                  <c:v>Grèce</c:v>
                </c:pt>
                <c:pt idx="29">
                  <c:v>Suède</c:v>
                </c:pt>
                <c:pt idx="30">
                  <c:v>Autriche</c:v>
                </c:pt>
                <c:pt idx="31">
                  <c:v>Danemark</c:v>
                </c:pt>
                <c:pt idx="32">
                  <c:v>Italie</c:v>
                </c:pt>
                <c:pt idx="33">
                  <c:v>Belgique</c:v>
                </c:pt>
                <c:pt idx="34">
                  <c:v>Finlande</c:v>
                </c:pt>
                <c:pt idx="35">
                  <c:v>France</c:v>
                </c:pt>
              </c:strCache>
            </c:strRef>
          </c:cat>
          <c:val>
            <c:numRef>
              <c:f>'[36a7168a-09fc-4746-b346-1cc1571f856d.xls]OECD.Stat export'!$B$3:$B$38</c:f>
              <c:numCache>
                <c:formatCode>#,##0.0_ ;\-#,##0.0\ </c:formatCode>
                <c:ptCount val="36"/>
                <c:pt idx="0">
                  <c:v>7.5</c:v>
                </c:pt>
                <c:pt idx="1">
                  <c:v>10.359</c:v>
                </c:pt>
                <c:pt idx="2">
                  <c:v>11.2</c:v>
                </c:pt>
                <c:pt idx="3">
                  <c:v>13.5</c:v>
                </c:pt>
                <c:pt idx="4">
                  <c:v>14.46</c:v>
                </c:pt>
                <c:pt idx="5">
                  <c:v>15.214</c:v>
                </c:pt>
                <c:pt idx="6">
                  <c:v>16.097999999999999</c:v>
                </c:pt>
                <c:pt idx="7">
                  <c:v>16.105</c:v>
                </c:pt>
                <c:pt idx="8">
                  <c:v>17.2</c:v>
                </c:pt>
                <c:pt idx="9">
                  <c:v>17.427</c:v>
                </c:pt>
                <c:pt idx="10">
                  <c:v>18.597999999999999</c:v>
                </c:pt>
                <c:pt idx="11">
                  <c:v>19.146000000000001</c:v>
                </c:pt>
                <c:pt idx="12">
                  <c:v>19.321000000000002</c:v>
                </c:pt>
                <c:pt idx="13">
                  <c:v>19.437000000000001</c:v>
                </c:pt>
                <c:pt idx="14">
                  <c:v>19.7</c:v>
                </c:pt>
                <c:pt idx="15">
                  <c:v>19.727</c:v>
                </c:pt>
                <c:pt idx="16">
                  <c:v>20.213999999999999</c:v>
                </c:pt>
                <c:pt idx="17">
                  <c:v>20.603999999999999</c:v>
                </c:pt>
                <c:pt idx="18">
                  <c:v>21.032</c:v>
                </c:pt>
                <c:pt idx="19">
                  <c:v>21.492999999999999</c:v>
                </c:pt>
                <c:pt idx="20">
                  <c:v>21.8</c:v>
                </c:pt>
                <c:pt idx="21">
                  <c:v>22.006</c:v>
                </c:pt>
                <c:pt idx="22">
                  <c:v>22.834</c:v>
                </c:pt>
                <c:pt idx="23">
                  <c:v>23.1</c:v>
                </c:pt>
                <c:pt idx="24">
                  <c:v>24.113</c:v>
                </c:pt>
                <c:pt idx="25">
                  <c:v>24.61</c:v>
                </c:pt>
                <c:pt idx="26">
                  <c:v>25.074999999999999</c:v>
                </c:pt>
                <c:pt idx="27">
                  <c:v>25.289000000000001</c:v>
                </c:pt>
                <c:pt idx="28">
                  <c:v>27.026</c:v>
                </c:pt>
                <c:pt idx="29">
                  <c:v>27.056999999999999</c:v>
                </c:pt>
                <c:pt idx="30">
                  <c:v>27.786000000000001</c:v>
                </c:pt>
                <c:pt idx="31">
                  <c:v>28.677</c:v>
                </c:pt>
                <c:pt idx="32">
                  <c:v>28.870999999999999</c:v>
                </c:pt>
                <c:pt idx="33">
                  <c:v>29.004999999999999</c:v>
                </c:pt>
                <c:pt idx="34">
                  <c:v>30.783000000000001</c:v>
                </c:pt>
                <c:pt idx="35">
                  <c:v>31.547999999999998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44352"/>
        <c:axId val="82245888"/>
      </c:barChart>
      <c:catAx>
        <c:axId val="822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45888"/>
        <c:crosses val="autoZero"/>
        <c:auto val="1"/>
        <c:lblAlgn val="ctr"/>
        <c:lblOffset val="100"/>
        <c:noMultiLvlLbl val="0"/>
      </c:catAx>
      <c:valAx>
        <c:axId val="8224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F902F54-9ADE-40E1-95A0-D1FA4C539E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0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C57F86-EE67-425E-918A-5990F28ACB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4B452D-E738-415D-885A-504CFAF69032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4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780E-CAA4-4029-9ADD-7F3A865CFFB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966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8EA2-AFB0-43AD-8B0A-7697ABC1D77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383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6A69-F233-4CB3-846C-B3F582BF664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8169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58C1-03AA-4A89-9925-FB5457960B6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2619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49B9-5AE4-4836-87F6-DC68C306731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017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5E77-C380-486C-800A-41BB34CB943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38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4584-FABC-4EA1-A62C-9396AA2FAF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182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25ACA-B805-4002-8200-8501C9DB8E4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461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5F89-A80C-4197-9DE3-5B16D1B766E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7304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03B0-9C14-4D8B-BF16-5DC62FC7AD1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872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F7EE-144B-4779-8625-CDD8482032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45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C2928-FBDB-44A4-B78F-259B2527010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8684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FF31437D-6C02-4BA7-8006-33862CAB341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C1C6B-FE5A-44CF-92E5-ED5805AFA1C0}" type="slidenum">
              <a:rPr lang="fr-FR" altLang="en-US" smtClean="0">
                <a:latin typeface="Garamond" panose="02020404030301010803" pitchFamily="18" charset="0"/>
              </a:rPr>
              <a:pPr/>
              <a:t>1</a:t>
            </a:fld>
            <a:endParaRPr lang="fr-FR" altLang="en-US" smtClean="0">
              <a:latin typeface="Garamond" panose="02020404030301010803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-55563"/>
            <a:ext cx="7915275" cy="3143250"/>
          </a:xfrm>
        </p:spPr>
        <p:txBody>
          <a:bodyPr/>
          <a:lstStyle/>
          <a:p>
            <a:pPr algn="ctr"/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/>
              <a:t/>
            </a:r>
            <a:br>
              <a:rPr lang="fr-BE" sz="3200" dirty="0"/>
            </a:br>
            <a:r>
              <a:rPr lang="fr-FR" sz="3600" b="1" cap="small" dirty="0" smtClean="0"/>
              <a:t>Le </a:t>
            </a:r>
            <a:r>
              <a:rPr lang="fr-FR" sz="3600" b="1" cap="small" dirty="0"/>
              <a:t>budget des soins de </a:t>
            </a:r>
            <a:r>
              <a:rPr lang="fr-FR" sz="3600" b="1" cap="small" dirty="0" smtClean="0"/>
              <a:t>santé</a:t>
            </a:r>
            <a:br>
              <a:rPr lang="fr-FR" sz="3600" b="1" cap="small" dirty="0" smtClean="0"/>
            </a:br>
            <a:r>
              <a:rPr lang="fr-FR" sz="3600" b="1" cap="small" dirty="0" smtClean="0"/>
              <a:t>instrument de politique budgétaire ou mode de gestion de la solidarité? </a:t>
            </a:r>
            <a:r>
              <a:rPr lang="fr-FR" sz="3600" b="1" cap="small" dirty="0"/>
              <a:t>	</a:t>
            </a:r>
            <a:br>
              <a:rPr lang="fr-FR" sz="3600" b="1" cap="small" dirty="0"/>
            </a:br>
            <a:r>
              <a:rPr lang="fr-BE" sz="3600" i="1" dirty="0" smtClean="0"/>
              <a:t> </a:t>
            </a:r>
            <a:br>
              <a:rPr lang="fr-BE" sz="3600" i="1" dirty="0" smtClean="0"/>
            </a:br>
            <a:endParaRPr lang="fr-BE" sz="3600" i="1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60800"/>
            <a:ext cx="7921625" cy="2382838"/>
          </a:xfrm>
        </p:spPr>
        <p:txBody>
          <a:bodyPr/>
          <a:lstStyle/>
          <a:p>
            <a:pPr algn="r" eaLnBrk="1" hangingPunct="1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b="1" cap="small" dirty="0" smtClean="0">
                <a:solidFill>
                  <a:schemeClr val="tx2"/>
                </a:solidFill>
                <a:latin typeface="+mj-lt"/>
              </a:rPr>
              <a:t>Intervention dans le cadre de l’assemblée générale de la Société Scientifique de Médecine d’Assurance (ASMA)</a:t>
            </a:r>
          </a:p>
          <a:p>
            <a:pPr algn="ctr">
              <a:defRPr/>
            </a:pPr>
            <a:r>
              <a:rPr lang="en-GB" sz="2000" b="1" cap="small" dirty="0" smtClean="0">
                <a:solidFill>
                  <a:schemeClr val="tx2"/>
                </a:solidFill>
                <a:latin typeface="+mj-lt"/>
              </a:rPr>
              <a:t>Bruxelles,</a:t>
            </a:r>
            <a:r>
              <a:rPr lang="fr-FR" sz="2000" b="1" cap="small" dirty="0" smtClean="0">
                <a:solidFill>
                  <a:schemeClr val="tx2"/>
                </a:solidFill>
                <a:latin typeface="+mj-lt"/>
              </a:rPr>
              <a:t> le 17 mai 2017</a:t>
            </a:r>
            <a:endParaRPr lang="fr-FR" sz="2000" b="1" i="1" cap="small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fr-FR" sz="1800" b="1" i="1" dirty="0" smtClean="0">
              <a:solidFill>
                <a:schemeClr val="accent6"/>
              </a:solidFill>
            </a:endParaRPr>
          </a:p>
          <a:p>
            <a:pPr algn="r" eaLnBrk="1" hangingPunct="1">
              <a:defRPr/>
            </a:pPr>
            <a:endParaRPr lang="fr-FR" sz="1800" b="1" i="1" dirty="0" smtClean="0">
              <a:solidFill>
                <a:schemeClr val="accent6"/>
              </a:solidFill>
            </a:endParaRPr>
          </a:p>
          <a:p>
            <a:pPr algn="r" eaLnBrk="1" hangingPunct="1">
              <a:defRPr/>
            </a:pPr>
            <a:r>
              <a:rPr lang="fr-FR" sz="1800" b="1" dirty="0" smtClean="0">
                <a:solidFill>
                  <a:schemeClr val="tx2"/>
                </a:solidFill>
                <a:latin typeface="+mj-lt"/>
              </a:rPr>
              <a:t>Christian Léonard</a:t>
            </a:r>
          </a:p>
          <a:p>
            <a:pPr algn="r" eaLnBrk="1" hangingPunct="1">
              <a:defRPr/>
            </a:pPr>
            <a:r>
              <a:rPr lang="fr-FR" sz="1800" b="1" dirty="0" smtClean="0">
                <a:solidFill>
                  <a:schemeClr val="tx2"/>
                </a:solidFill>
                <a:latin typeface="+mj-lt"/>
              </a:rPr>
              <a:t>KCE, UCL, UNamur, HELHa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11188" y="-284163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sz="3600" b="1" cap="small" dirty="0" smtClean="0"/>
              <a:t>Caractérisation du financement</a:t>
            </a:r>
            <a:endParaRPr lang="en-US" altLang="en-US" sz="3600" b="1" cap="small" dirty="0" smtClean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1214438"/>
            <a:ext cx="8540750" cy="4306887"/>
          </a:xfrm>
        </p:spPr>
        <p:txBody>
          <a:bodyPr/>
          <a:lstStyle/>
          <a:p>
            <a:r>
              <a:rPr lang="fr-BE" altLang="en-US" b="1" dirty="0" smtClean="0"/>
              <a:t>Cotisations</a:t>
            </a:r>
            <a:r>
              <a:rPr lang="fr-BE" altLang="en-US" dirty="0" smtClean="0"/>
              <a:t> sociales : prélèvement </a:t>
            </a:r>
            <a:r>
              <a:rPr lang="fr-BE" altLang="en-US" b="1" dirty="0" smtClean="0">
                <a:solidFill>
                  <a:srgbClr val="0070C0"/>
                </a:solidFill>
              </a:rPr>
              <a:t>proportionnel</a:t>
            </a:r>
            <a:r>
              <a:rPr lang="fr-BE" altLang="en-US" dirty="0" smtClean="0"/>
              <a:t> (13,07 %) (taux de prélèvement moyen constant)</a:t>
            </a:r>
          </a:p>
          <a:p>
            <a:r>
              <a:rPr lang="fr-BE" altLang="en-US" b="1" dirty="0" smtClean="0"/>
              <a:t>Subsides</a:t>
            </a:r>
            <a:r>
              <a:rPr lang="fr-BE" altLang="en-US" dirty="0" smtClean="0"/>
              <a:t> : prélèvement </a:t>
            </a:r>
            <a:r>
              <a:rPr lang="fr-BE" altLang="en-US" b="1" dirty="0" smtClean="0">
                <a:solidFill>
                  <a:srgbClr val="0070C0"/>
                </a:solidFill>
              </a:rPr>
              <a:t>progressif</a:t>
            </a:r>
            <a:r>
              <a:rPr lang="fr-BE" altLang="en-US" dirty="0" smtClean="0"/>
              <a:t> (IPP) au moins pour moitié (taux de prélèvement moyen croissant avec le revenu)</a:t>
            </a:r>
          </a:p>
          <a:p>
            <a:r>
              <a:rPr lang="fr-BE" altLang="en-US" dirty="0" smtClean="0"/>
              <a:t>Financement </a:t>
            </a:r>
            <a:r>
              <a:rPr lang="fr-BE" altLang="en-US" b="1" dirty="0" smtClean="0"/>
              <a:t>alternatif</a:t>
            </a:r>
            <a:r>
              <a:rPr lang="fr-BE" altLang="en-US" dirty="0" smtClean="0"/>
              <a:t> : prélèvement principalement </a:t>
            </a:r>
            <a:r>
              <a:rPr lang="fr-BE" altLang="en-US" b="1" dirty="0" smtClean="0">
                <a:solidFill>
                  <a:srgbClr val="0070C0"/>
                </a:solidFill>
              </a:rPr>
              <a:t>régressif</a:t>
            </a:r>
            <a:r>
              <a:rPr lang="fr-BE" altLang="en-US" dirty="0" smtClean="0">
                <a:solidFill>
                  <a:srgbClr val="0070C0"/>
                </a:solidFill>
              </a:rPr>
              <a:t> </a:t>
            </a:r>
            <a:r>
              <a:rPr lang="fr-BE" altLang="en-US" dirty="0" smtClean="0"/>
              <a:t>(TVA) (taux de prélèvement moyen décroissant avec le revenu)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4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>
          <a:xfrm>
            <a:off x="439371" y="48910"/>
            <a:ext cx="8651875" cy="1139825"/>
          </a:xfrm>
        </p:spPr>
        <p:txBody>
          <a:bodyPr/>
          <a:lstStyle/>
          <a:p>
            <a:pPr algn="ctr"/>
            <a:r>
              <a:rPr lang="fr-BE" altLang="en-US" sz="2400" b="1" cap="small" dirty="0" smtClean="0"/>
              <a:t>Composition du financement de la sécurité sociale depuis 1960 selon le type de recettes</a:t>
            </a: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8FF01-50A6-4248-B185-4F089C1B1D30}" type="slidenum">
              <a:rPr lang="fr-FR" altLang="en-US" smtClean="0">
                <a:latin typeface="Garamond" panose="02020404030301010803" pitchFamily="18" charset="0"/>
              </a:rPr>
              <a:pPr/>
              <a:t>11</a:t>
            </a:fld>
            <a:endParaRPr lang="fr-FR" altLang="en-US" smtClean="0">
              <a:latin typeface="Garamond" panose="02020404030301010803" pitchFamily="18" charset="0"/>
            </a:endParaRPr>
          </a:p>
        </p:txBody>
      </p:sp>
      <p:graphicFrame>
        <p:nvGraphicFramePr>
          <p:cNvPr id="20070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51532"/>
              </p:ext>
            </p:extLst>
          </p:nvPr>
        </p:nvGraphicFramePr>
        <p:xfrm>
          <a:off x="434480" y="801101"/>
          <a:ext cx="8090421" cy="519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hart" r:id="rId4" imgW="8175445" imgH="5511262" progId="Excel.Chart.8">
                  <p:embed/>
                </p:oleObj>
              </mc:Choice>
              <mc:Fallback>
                <p:oleObj name="Chart" r:id="rId4" imgW="8175445" imgH="55112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80" y="801101"/>
                        <a:ext cx="8090421" cy="5195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811" y="6021288"/>
            <a:ext cx="8613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 smtClean="0"/>
              <a:t>Source: Léonard </a:t>
            </a:r>
            <a:r>
              <a:rPr lang="fr-BE" sz="1200" b="1" dirty="0"/>
              <a:t>Christian</a:t>
            </a:r>
            <a:r>
              <a:rPr lang="fr-BE" sz="1200" dirty="0"/>
              <a:t>, Régressivité du financement, pseudo-responsabilisation et sélectivité Une voie vers une dualisation forte du système de santé ? 2015, in Economie sociale : crises et renouveaux, </a:t>
            </a:r>
            <a:r>
              <a:rPr lang="fr-BE" sz="1200" dirty="0" err="1"/>
              <a:t>XXXV</a:t>
            </a:r>
            <a:r>
              <a:rPr lang="fr-BE" sz="1200" baseline="30000" dirty="0" err="1"/>
              <a:t>e</a:t>
            </a:r>
            <a:r>
              <a:rPr lang="fr-BE" sz="1200" dirty="0"/>
              <a:t> Journées de l’Association d’économie sociale, sous la direction de Philippe </a:t>
            </a:r>
            <a:r>
              <a:rPr lang="fr-BE" sz="1200" dirty="0" err="1"/>
              <a:t>Abecassis</a:t>
            </a:r>
            <a:r>
              <a:rPr lang="fr-BE" sz="1200" dirty="0"/>
              <a:t> et Nathalie </a:t>
            </a:r>
            <a:r>
              <a:rPr lang="fr-BE" sz="1200" dirty="0" err="1"/>
              <a:t>Coutinet</a:t>
            </a:r>
            <a:r>
              <a:rPr lang="fr-BE" sz="1200" dirty="0"/>
              <a:t>, Cahiers du CIRTES, </a:t>
            </a:r>
            <a:r>
              <a:rPr lang="fr-BE" sz="1200" dirty="0" err="1"/>
              <a:t>Hors série</a:t>
            </a:r>
            <a:r>
              <a:rPr lang="fr-BE" sz="1200" dirty="0"/>
              <a:t> N°5, Presses Universitaires de Louvain, pp.111-126</a:t>
            </a:r>
            <a:endParaRPr lang="en-GB" sz="1200" dirty="0"/>
          </a:p>
          <a:p>
            <a:endParaRPr lang="en-GB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80400" cy="1139825"/>
          </a:xfrm>
        </p:spPr>
        <p:txBody>
          <a:bodyPr/>
          <a:lstStyle/>
          <a:p>
            <a:pPr algn="ctr"/>
            <a:r>
              <a:rPr lang="fr-BE" altLang="en-US" sz="2400" b="1" cap="small" dirty="0" smtClean="0"/>
              <a:t>Financement de la sécurité sociale depuis 1960 selon le caractère redistributif des recettes</a:t>
            </a: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D36D4-D15D-4375-9C7C-FC351B858EC7}" type="slidenum">
              <a:rPr lang="fr-FR" altLang="en-US" smtClean="0">
                <a:latin typeface="Garamond" panose="02020404030301010803" pitchFamily="18" charset="0"/>
              </a:rPr>
              <a:pPr/>
              <a:t>12</a:t>
            </a:fld>
            <a:endParaRPr lang="fr-FR" altLang="en-US" smtClean="0">
              <a:latin typeface="Garamond" panose="02020404030301010803" pitchFamily="18" charset="0"/>
            </a:endParaRPr>
          </a:p>
        </p:txBody>
      </p:sp>
      <p:graphicFrame>
        <p:nvGraphicFramePr>
          <p:cNvPr id="20173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289667"/>
              </p:ext>
            </p:extLst>
          </p:nvPr>
        </p:nvGraphicFramePr>
        <p:xfrm>
          <a:off x="457200" y="1146174"/>
          <a:ext cx="8435280" cy="523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hart" r:id="rId4" imgW="8340051" imgH="5047925" progId="Excel.Chart.8">
                  <p:embed/>
                </p:oleObj>
              </mc:Choice>
              <mc:Fallback>
                <p:oleObj name="Chart" r:id="rId4" imgW="8340051" imgH="504792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6174"/>
                        <a:ext cx="8435280" cy="523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64886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smtClean="0">
                <a:solidFill>
                  <a:srgbClr val="0070C0"/>
                </a:solidFill>
              </a:rPr>
              <a:t>Source: ibidem</a:t>
            </a:r>
            <a:endParaRPr lang="en-GB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507413" cy="1139825"/>
          </a:xfrm>
        </p:spPr>
        <p:txBody>
          <a:bodyPr/>
          <a:lstStyle/>
          <a:p>
            <a:pPr algn="ctr"/>
            <a:r>
              <a:rPr lang="fr-FR" altLang="en-US" sz="2800" b="1" cap="small" dirty="0" smtClean="0"/>
              <a:t>Financement des soins de santé depuis 2005 selon le caractère redistributif des recettes</a:t>
            </a:r>
            <a:endParaRPr lang="en-GB" altLang="en-US" sz="2800" b="1" cap="small" dirty="0" smtClean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5862613"/>
              </p:ext>
            </p:extLst>
          </p:nvPr>
        </p:nvGraphicFramePr>
        <p:xfrm>
          <a:off x="263915" y="1340768"/>
          <a:ext cx="8688301" cy="3532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286"/>
                <a:gridCol w="754505"/>
                <a:gridCol w="779266"/>
                <a:gridCol w="779266"/>
                <a:gridCol w="708424"/>
                <a:gridCol w="708424"/>
                <a:gridCol w="779266"/>
                <a:gridCol w="850108"/>
                <a:gridCol w="779266"/>
                <a:gridCol w="708424"/>
                <a:gridCol w="849066"/>
              </a:tblGrid>
              <a:tr h="64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2005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</a:tr>
              <a:tr h="684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Recettes </a:t>
                      </a:r>
                      <a:r>
                        <a:rPr lang="fr-FR" sz="1800" dirty="0" err="1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Propor</a:t>
                      </a:r>
                      <a:r>
                        <a:rPr lang="fr-FR" sz="1800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69,8%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70,7%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62,2%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64,0%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65,1%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64,9%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62,6%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</a:tr>
              <a:tr h="79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Recettes </a:t>
                      </a:r>
                      <a:r>
                        <a:rPr lang="fr-FR" sz="1800" dirty="0" err="1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</a:t>
                      </a:r>
                      <a:r>
                        <a:rPr lang="fr-FR" sz="1800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6,6%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5,6%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8,2%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8,5%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</a:tr>
              <a:tr h="845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Recettes </a:t>
                      </a:r>
                      <a:r>
                        <a:rPr lang="fr-FR" sz="1800" dirty="0" err="1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Régr</a:t>
                      </a:r>
                      <a:r>
                        <a:rPr lang="fr-FR" sz="1800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21,6%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21,8%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21,0%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22,2%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26,5%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28,9%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27,0%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</a:tr>
              <a:tr h="562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Divers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2,4%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3,8%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1,9%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3" marR="68573" marT="0" marB="0" anchor="b"/>
                </a:tc>
              </a:tr>
            </a:tbl>
          </a:graphicData>
        </a:graphic>
      </p:graphicFrame>
      <p:sp>
        <p:nvSpPr>
          <p:cNvPr id="2028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08FA7-067B-49FA-9F4D-717C59A02860}" type="slidenum">
              <a:rPr lang="fr-FR" altLang="en-US" smtClean="0">
                <a:latin typeface="Garamond" panose="02020404030301010803" pitchFamily="18" charset="0"/>
              </a:rPr>
              <a:pPr/>
              <a:t>13</a:t>
            </a:fld>
            <a:endParaRPr lang="fr-FR" altLang="en-US" smtClean="0">
              <a:latin typeface="Garamond" panose="02020404030301010803" pitchFamily="18" charset="0"/>
            </a:endParaRPr>
          </a:p>
        </p:txBody>
      </p:sp>
      <p:sp>
        <p:nvSpPr>
          <p:cNvPr id="202830" name="TextBox 2"/>
          <p:cNvSpPr txBox="1">
            <a:spLocks noChangeArrowheads="1"/>
          </p:cNvSpPr>
          <p:nvPr/>
        </p:nvSpPr>
        <p:spPr bwMode="auto">
          <a:xfrm>
            <a:off x="144017" y="5088575"/>
            <a:ext cx="89280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en-US" sz="1600" b="1" i="1" dirty="0">
                <a:solidFill>
                  <a:srgbClr val="002060"/>
                </a:solidFill>
              </a:rPr>
              <a:t>Caractérisation du financement des soins de santé en Belgique depuis 2005 en émettant l’hypothèse que 50% des subsides sont de nature progressive et 50% </a:t>
            </a:r>
            <a:r>
              <a:rPr lang="fr-FR" altLang="en-US" sz="1600" b="1" i="1" dirty="0" smtClean="0">
                <a:solidFill>
                  <a:srgbClr val="002060"/>
                </a:solidFill>
              </a:rPr>
              <a:t>sont de nature régressive </a:t>
            </a:r>
            <a:r>
              <a:rPr lang="fr-FR" altLang="en-US" sz="1600" b="1" i="1" dirty="0">
                <a:solidFill>
                  <a:srgbClr val="002060"/>
                </a:solidFill>
              </a:rPr>
              <a:t>(sur base de la composition des recettes de l’Etat de 2013</a:t>
            </a:r>
            <a:r>
              <a:rPr lang="fr-FR" altLang="en-US" sz="1600" b="1" i="1" dirty="0" smtClean="0">
                <a:solidFill>
                  <a:srgbClr val="002060"/>
                </a:solidFill>
              </a:rPr>
              <a:t>) – Source: INS – BNB – INAMI – SPF SS – Calculs propres</a:t>
            </a:r>
            <a:endParaRPr lang="en-GB" altLang="en-US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28"/>
            <a:ext cx="8229600" cy="1139825"/>
          </a:xfrm>
        </p:spPr>
        <p:txBody>
          <a:bodyPr/>
          <a:lstStyle/>
          <a:p>
            <a:pPr algn="ctr"/>
            <a:r>
              <a:rPr lang="fr-BE" b="1" cap="small" dirty="0" smtClean="0"/>
              <a:t>Concrètement, en Belgique</a:t>
            </a:r>
            <a:endParaRPr lang="en-GB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868036"/>
            <a:ext cx="8229600" cy="4862165"/>
          </a:xfrm>
        </p:spPr>
        <p:txBody>
          <a:bodyPr/>
          <a:lstStyle/>
          <a:p>
            <a:r>
              <a:rPr lang="fr-BE" sz="2400" dirty="0" smtClean="0"/>
              <a:t>Imposition d’une </a:t>
            </a:r>
            <a:r>
              <a:rPr lang="fr-BE" sz="2400" b="1" dirty="0" smtClean="0">
                <a:solidFill>
                  <a:srgbClr val="FF0000"/>
                </a:solidFill>
              </a:rPr>
              <a:t>norme de croissance </a:t>
            </a:r>
            <a:r>
              <a:rPr lang="fr-BE" sz="2400" dirty="0" smtClean="0"/>
              <a:t>des dépenses de santé depuis 1995</a:t>
            </a:r>
          </a:p>
          <a:p>
            <a:r>
              <a:rPr lang="fr-BE" sz="2400" dirty="0" smtClean="0"/>
              <a:t>Depuis 1996, </a:t>
            </a:r>
            <a:r>
              <a:rPr lang="fr-BE" sz="2400" b="1" dirty="0" smtClean="0">
                <a:solidFill>
                  <a:srgbClr val="FF0000"/>
                </a:solidFill>
              </a:rPr>
              <a:t>réduction de cotisations sociales </a:t>
            </a:r>
            <a:r>
              <a:rPr lang="fr-BE" sz="2400" dirty="0" smtClean="0"/>
              <a:t>pour relancer l’emploi et introduction d’un </a:t>
            </a:r>
            <a:r>
              <a:rPr lang="fr-BE" sz="2400" b="1" dirty="0" smtClean="0">
                <a:solidFill>
                  <a:srgbClr val="FF0000"/>
                </a:solidFill>
              </a:rPr>
              <a:t>financement alternatif</a:t>
            </a:r>
          </a:p>
          <a:p>
            <a:r>
              <a:rPr lang="fr-BE" sz="2400" b="1" dirty="0">
                <a:solidFill>
                  <a:srgbClr val="FF0000"/>
                </a:solidFill>
              </a:rPr>
              <a:t>Réduction</a:t>
            </a:r>
            <a:r>
              <a:rPr lang="fr-BE" sz="2400" dirty="0"/>
              <a:t> du caractère </a:t>
            </a:r>
            <a:r>
              <a:rPr lang="fr-BE" sz="2400" b="1" dirty="0">
                <a:solidFill>
                  <a:srgbClr val="FF0000"/>
                </a:solidFill>
              </a:rPr>
              <a:t>solidaire</a:t>
            </a:r>
            <a:r>
              <a:rPr lang="fr-BE" sz="2400" dirty="0"/>
              <a:t> du financement – désengagement de l’Etat depuis </a:t>
            </a:r>
            <a:r>
              <a:rPr lang="fr-BE" sz="2400" dirty="0" smtClean="0"/>
              <a:t>1982</a:t>
            </a:r>
            <a:endParaRPr lang="fr-BE" sz="2400" b="1" dirty="0" smtClean="0">
              <a:solidFill>
                <a:srgbClr val="FF0000"/>
              </a:solidFill>
            </a:endParaRPr>
          </a:p>
          <a:p>
            <a:r>
              <a:rPr lang="fr-BE" sz="2400" dirty="0" smtClean="0"/>
              <a:t>Imposition </a:t>
            </a:r>
            <a:r>
              <a:rPr lang="fr-BE" sz="2400" dirty="0"/>
              <a:t>d’une </a:t>
            </a:r>
            <a:r>
              <a:rPr lang="fr-BE" sz="2400" b="1" dirty="0">
                <a:solidFill>
                  <a:srgbClr val="FF0000"/>
                </a:solidFill>
              </a:rPr>
              <a:t>responsabilité financière </a:t>
            </a:r>
            <a:r>
              <a:rPr lang="fr-BE" sz="2400" dirty="0"/>
              <a:t>des </a:t>
            </a:r>
            <a:r>
              <a:rPr lang="fr-BE" sz="2400" b="1" dirty="0">
                <a:solidFill>
                  <a:srgbClr val="FF0000"/>
                </a:solidFill>
              </a:rPr>
              <a:t>mutualités</a:t>
            </a:r>
            <a:r>
              <a:rPr lang="fr-BE" sz="2400" dirty="0">
                <a:solidFill>
                  <a:srgbClr val="FF0000"/>
                </a:solidFill>
              </a:rPr>
              <a:t> </a:t>
            </a:r>
            <a:r>
              <a:rPr lang="fr-BE" sz="2400" dirty="0"/>
              <a:t>depuis </a:t>
            </a:r>
            <a:r>
              <a:rPr lang="fr-BE" sz="2400" dirty="0" smtClean="0"/>
              <a:t>1995</a:t>
            </a:r>
            <a:endParaRPr lang="fr-BE" sz="2400" b="1" dirty="0" smtClean="0">
              <a:solidFill>
                <a:srgbClr val="FF0000"/>
              </a:solidFill>
            </a:endParaRPr>
          </a:p>
          <a:p>
            <a:r>
              <a:rPr lang="fr-BE" sz="2400" dirty="0" smtClean="0"/>
              <a:t>Mesures de </a:t>
            </a:r>
            <a:r>
              <a:rPr lang="fr-BE" sz="2400" b="1" dirty="0" smtClean="0">
                <a:solidFill>
                  <a:srgbClr val="FF0000"/>
                </a:solidFill>
              </a:rPr>
              <a:t>responsabilisation</a:t>
            </a:r>
            <a:r>
              <a:rPr lang="fr-BE" sz="2400" dirty="0" smtClean="0"/>
              <a:t> des </a:t>
            </a:r>
            <a:r>
              <a:rPr lang="fr-BE" sz="2400" b="1" dirty="0" smtClean="0">
                <a:solidFill>
                  <a:srgbClr val="FF0000"/>
                </a:solidFill>
              </a:rPr>
              <a:t>prestataires</a:t>
            </a:r>
            <a:r>
              <a:rPr lang="fr-BE" sz="2400" dirty="0" smtClean="0"/>
              <a:t> et des </a:t>
            </a:r>
            <a:r>
              <a:rPr lang="fr-BE" sz="2400" b="1" dirty="0" smtClean="0">
                <a:solidFill>
                  <a:srgbClr val="FF0000"/>
                </a:solidFill>
              </a:rPr>
              <a:t>patients</a:t>
            </a:r>
          </a:p>
          <a:p>
            <a:r>
              <a:rPr lang="fr-BE" sz="2400" dirty="0" smtClean="0"/>
              <a:t>Projet de </a:t>
            </a:r>
            <a:r>
              <a:rPr lang="fr-BE" sz="2400" b="1" dirty="0" smtClean="0">
                <a:solidFill>
                  <a:srgbClr val="FF0000"/>
                </a:solidFill>
              </a:rPr>
              <a:t>réforme du financement </a:t>
            </a:r>
            <a:r>
              <a:rPr lang="fr-BE" sz="2400" dirty="0" smtClean="0"/>
              <a:t>de la sécurité sociale (</a:t>
            </a:r>
            <a:r>
              <a:rPr lang="fr-BE" sz="2400" b="1" dirty="0" smtClean="0">
                <a:solidFill>
                  <a:srgbClr val="FF0000"/>
                </a:solidFill>
              </a:rPr>
              <a:t>responsabilisation des partenaires sociaux</a:t>
            </a:r>
            <a:r>
              <a:rPr lang="fr-BE" sz="2400" dirty="0" smtClean="0"/>
              <a:t>)</a:t>
            </a:r>
          </a:p>
          <a:p>
            <a:endParaRPr lang="fr-BE" sz="2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141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8935"/>
            <a:ext cx="8579296" cy="1139825"/>
          </a:xfrm>
        </p:spPr>
        <p:txBody>
          <a:bodyPr/>
          <a:lstStyle/>
          <a:p>
            <a:pPr algn="ctr"/>
            <a:r>
              <a:rPr lang="fr-BE" sz="3200" b="1" cap="small" dirty="0" smtClean="0"/>
              <a:t>La réforme du financement de la sécurité sociale et … des soins de santé</a:t>
            </a:r>
            <a:endParaRPr lang="fr-BE" sz="32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23312" cy="4862165"/>
          </a:xfrm>
        </p:spPr>
        <p:txBody>
          <a:bodyPr/>
          <a:lstStyle/>
          <a:p>
            <a:pPr lvl="0"/>
            <a:r>
              <a:rPr lang="fr-BE" sz="2400" dirty="0" smtClean="0"/>
              <a:t>Les </a:t>
            </a:r>
            <a:r>
              <a:rPr lang="fr-BE" sz="2400" b="1" dirty="0"/>
              <a:t>subventions</a:t>
            </a:r>
            <a:r>
              <a:rPr lang="fr-BE" sz="2400" dirty="0"/>
              <a:t> de l’Etat pourraient être augmentées d’un </a:t>
            </a:r>
            <a:r>
              <a:rPr lang="fr-BE" sz="2400" b="1" dirty="0">
                <a:solidFill>
                  <a:srgbClr val="FF0000"/>
                </a:solidFill>
              </a:rPr>
              <a:t>coefficient de vieillissement, </a:t>
            </a:r>
            <a:r>
              <a:rPr lang="fr-BE" sz="2400" b="1" dirty="0" smtClean="0">
                <a:solidFill>
                  <a:srgbClr val="FF0000"/>
                </a:solidFill>
              </a:rPr>
              <a:t>si</a:t>
            </a:r>
            <a:r>
              <a:rPr lang="fr-BE" sz="2400" dirty="0"/>
              <a:t> </a:t>
            </a:r>
            <a:endParaRPr lang="fr-BE" sz="2400" dirty="0" smtClean="0"/>
          </a:p>
          <a:p>
            <a:pPr lvl="1"/>
            <a:r>
              <a:rPr lang="fr-BE" sz="1800" b="1" dirty="0" smtClean="0">
                <a:solidFill>
                  <a:srgbClr val="0070C0"/>
                </a:solidFill>
              </a:rPr>
              <a:t>L’âge </a:t>
            </a:r>
            <a:r>
              <a:rPr lang="fr-BE" sz="1800" b="1" dirty="0">
                <a:solidFill>
                  <a:srgbClr val="0070C0"/>
                </a:solidFill>
              </a:rPr>
              <a:t>de sortie définitive du marché </a:t>
            </a:r>
            <a:r>
              <a:rPr lang="fr-BE" sz="1800" dirty="0"/>
              <a:t>du travail augmente de manière significative </a:t>
            </a:r>
            <a:endParaRPr lang="fr-BE" sz="1800" dirty="0" smtClean="0"/>
          </a:p>
          <a:p>
            <a:pPr lvl="1"/>
            <a:r>
              <a:rPr lang="fr-BE" sz="1800" b="1" dirty="0" smtClean="0">
                <a:solidFill>
                  <a:srgbClr val="0070C0"/>
                </a:solidFill>
              </a:rPr>
              <a:t>La </a:t>
            </a:r>
            <a:r>
              <a:rPr lang="fr-BE" sz="1800" b="1" dirty="0">
                <a:solidFill>
                  <a:srgbClr val="0070C0"/>
                </a:solidFill>
              </a:rPr>
              <a:t>croissance réelle du PIB </a:t>
            </a:r>
            <a:r>
              <a:rPr lang="fr-BE" sz="1800" dirty="0" smtClean="0"/>
              <a:t>atteint </a:t>
            </a:r>
            <a:r>
              <a:rPr lang="fr-BE" sz="1800" dirty="0"/>
              <a:t>au moins </a:t>
            </a:r>
            <a:r>
              <a:rPr lang="fr-BE" sz="1800" b="1" dirty="0">
                <a:solidFill>
                  <a:srgbClr val="0070C0"/>
                </a:solidFill>
              </a:rPr>
              <a:t>1.5%</a:t>
            </a:r>
            <a:endParaRPr lang="en-GB" sz="1800" b="1" dirty="0">
              <a:solidFill>
                <a:srgbClr val="0070C0"/>
              </a:solidFill>
            </a:endParaRPr>
          </a:p>
          <a:p>
            <a:pPr lvl="0"/>
            <a:r>
              <a:rPr lang="fr-BE" sz="2400" dirty="0"/>
              <a:t>L</a:t>
            </a:r>
            <a:r>
              <a:rPr lang="fr-BE" sz="2400" dirty="0" smtClean="0"/>
              <a:t>e </a:t>
            </a:r>
            <a:r>
              <a:rPr lang="fr-BE" sz="2400" b="1" dirty="0"/>
              <a:t>montant de la dotation d’équilibre</a:t>
            </a:r>
            <a:r>
              <a:rPr lang="fr-BE" sz="2400" dirty="0"/>
              <a:t> </a:t>
            </a:r>
            <a:r>
              <a:rPr lang="fr-BE" sz="2400" dirty="0" smtClean="0"/>
              <a:t>dépendra </a:t>
            </a:r>
            <a:r>
              <a:rPr lang="fr-BE" sz="2400" dirty="0"/>
              <a:t>de </a:t>
            </a:r>
            <a:r>
              <a:rPr lang="fr-BE" sz="2400" b="1" dirty="0">
                <a:solidFill>
                  <a:srgbClr val="FF0000"/>
                </a:solidFill>
              </a:rPr>
              <a:t>facteurs de responsabilisation </a:t>
            </a:r>
            <a:r>
              <a:rPr lang="fr-BE" sz="2400" dirty="0"/>
              <a:t>dont la liste n’est pas exhaustive.  Il s’agira </a:t>
            </a:r>
            <a:r>
              <a:rPr lang="fr-BE" sz="2400" dirty="0" smtClean="0"/>
              <a:t>notamment:</a:t>
            </a:r>
          </a:p>
          <a:p>
            <a:pPr lvl="1"/>
            <a:r>
              <a:rPr lang="fr-BE" sz="1800" dirty="0" smtClean="0"/>
              <a:t>de </a:t>
            </a:r>
            <a:r>
              <a:rPr lang="fr-BE" sz="1800" dirty="0"/>
              <a:t>l’effet des mesures de </a:t>
            </a:r>
            <a:r>
              <a:rPr lang="fr-BE" sz="1800" b="1" dirty="0">
                <a:solidFill>
                  <a:srgbClr val="0070C0"/>
                </a:solidFill>
              </a:rPr>
              <a:t>lutte</a:t>
            </a:r>
            <a:r>
              <a:rPr lang="fr-BE" sz="1800" dirty="0"/>
              <a:t> </a:t>
            </a:r>
            <a:r>
              <a:rPr lang="fr-BE" sz="1800" b="1" dirty="0">
                <a:solidFill>
                  <a:srgbClr val="0070C0"/>
                </a:solidFill>
              </a:rPr>
              <a:t>contre la fraude </a:t>
            </a:r>
            <a:r>
              <a:rPr lang="fr-BE" sz="1800" b="1" dirty="0" smtClean="0">
                <a:solidFill>
                  <a:srgbClr val="0070C0"/>
                </a:solidFill>
              </a:rPr>
              <a:t>sociale</a:t>
            </a:r>
            <a:r>
              <a:rPr lang="fr-BE" sz="1800" dirty="0" smtClean="0"/>
              <a:t>;</a:t>
            </a:r>
          </a:p>
          <a:p>
            <a:pPr lvl="1"/>
            <a:r>
              <a:rPr lang="fr-BE" sz="1800" dirty="0" smtClean="0"/>
              <a:t>de </a:t>
            </a:r>
            <a:r>
              <a:rPr lang="fr-BE" sz="1800" dirty="0"/>
              <a:t>l’effet de la </a:t>
            </a:r>
            <a:r>
              <a:rPr lang="fr-BE" sz="1800" b="1" dirty="0">
                <a:solidFill>
                  <a:srgbClr val="0070C0"/>
                </a:solidFill>
              </a:rPr>
              <a:t>lutte contre l’utilisation impropre </a:t>
            </a:r>
            <a:r>
              <a:rPr lang="fr-BE" sz="1800" dirty="0"/>
              <a:t>des dépenses et </a:t>
            </a:r>
            <a:r>
              <a:rPr lang="fr-BE" sz="1800" dirty="0" smtClean="0"/>
              <a:t>recettes</a:t>
            </a:r>
            <a:r>
              <a:rPr lang="fr-BE" sz="1800" dirty="0"/>
              <a:t>;</a:t>
            </a:r>
            <a:endParaRPr lang="fr-BE" sz="1800" dirty="0" smtClean="0"/>
          </a:p>
          <a:p>
            <a:pPr lvl="1"/>
            <a:r>
              <a:rPr lang="fr-BE" sz="1800" dirty="0" smtClean="0"/>
              <a:t>de </a:t>
            </a:r>
            <a:r>
              <a:rPr lang="fr-BE" sz="1800" dirty="0"/>
              <a:t>la </a:t>
            </a:r>
            <a:r>
              <a:rPr lang="fr-BE" sz="1800" b="1" dirty="0">
                <a:solidFill>
                  <a:srgbClr val="0070C0"/>
                </a:solidFill>
              </a:rPr>
              <a:t>contribution de la sécurité sociale dans la réalisation des objectifs </a:t>
            </a:r>
            <a:r>
              <a:rPr lang="fr-BE" sz="1800" b="1" dirty="0" smtClean="0">
                <a:solidFill>
                  <a:srgbClr val="0070C0"/>
                </a:solidFill>
              </a:rPr>
              <a:t>budgétaires</a:t>
            </a:r>
            <a:r>
              <a:rPr lang="fr-BE" sz="1800" dirty="0" smtClean="0"/>
              <a:t>;</a:t>
            </a:r>
          </a:p>
          <a:p>
            <a:pPr lvl="1"/>
            <a:r>
              <a:rPr lang="fr-BE" sz="1800" dirty="0" smtClean="0"/>
              <a:t>de </a:t>
            </a:r>
            <a:r>
              <a:rPr lang="fr-BE" sz="1800" dirty="0"/>
              <a:t>la </a:t>
            </a:r>
            <a:r>
              <a:rPr lang="fr-BE" sz="1800" b="1" dirty="0">
                <a:solidFill>
                  <a:srgbClr val="0070C0"/>
                </a:solidFill>
              </a:rPr>
              <a:t>neutralité</a:t>
            </a:r>
            <a:r>
              <a:rPr lang="fr-BE" sz="1800" dirty="0"/>
              <a:t> </a:t>
            </a:r>
            <a:r>
              <a:rPr lang="fr-BE" sz="1800" dirty="0" smtClean="0"/>
              <a:t>budgétaire </a:t>
            </a:r>
            <a:r>
              <a:rPr lang="fr-BE" sz="1800" dirty="0"/>
              <a:t>des </a:t>
            </a:r>
            <a:r>
              <a:rPr lang="fr-BE" sz="1800" b="1" dirty="0">
                <a:solidFill>
                  <a:srgbClr val="0070C0"/>
                </a:solidFill>
              </a:rPr>
              <a:t>accords conclus entre les partenaires </a:t>
            </a:r>
            <a:r>
              <a:rPr lang="fr-BE" sz="1800" b="1" dirty="0" smtClean="0">
                <a:solidFill>
                  <a:srgbClr val="0070C0"/>
                </a:solidFill>
              </a:rPr>
              <a:t>sociaux</a:t>
            </a:r>
            <a:r>
              <a:rPr lang="fr-BE" sz="1800" dirty="0" smtClean="0"/>
              <a:t>.</a:t>
            </a:r>
            <a:endParaRPr lang="fr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cap="small" dirty="0" smtClean="0"/>
              <a:t>En conclusion</a:t>
            </a:r>
            <a:endParaRPr lang="fr-BE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658C1-03AA-4A89-9925-FB5457960B69}" type="slidenum">
              <a:rPr lang="fr-FR" altLang="en-US" smtClean="0"/>
              <a:pPr>
                <a:defRPr/>
              </a:pPr>
              <a:t>16</a:t>
            </a:fld>
            <a:endParaRPr lang="fr-FR" alt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052736"/>
            <a:ext cx="8368163" cy="4162871"/>
          </a:xfrm>
        </p:spPr>
        <p:txBody>
          <a:bodyPr/>
          <a:lstStyle/>
          <a:p>
            <a:r>
              <a:rPr lang="fr-BE" altLang="en-US" dirty="0" smtClean="0"/>
              <a:t>Un budget résulte de choix politiques</a:t>
            </a:r>
          </a:p>
          <a:p>
            <a:pPr lvl="1"/>
            <a:r>
              <a:rPr lang="fr-BE" altLang="en-US" dirty="0" smtClean="0"/>
              <a:t>sont-ils en phase avec les choix sociétaux?</a:t>
            </a:r>
          </a:p>
          <a:p>
            <a:pPr lvl="1"/>
            <a:r>
              <a:rPr lang="fr-BE" altLang="en-US" dirty="0" smtClean="0"/>
              <a:t>de quel type de pédagogie sont-ils accompagnés?</a:t>
            </a:r>
          </a:p>
          <a:p>
            <a:r>
              <a:rPr lang="fr-BE" altLang="en-US" dirty="0" smtClean="0"/>
              <a:t>Un déficit résulte en quelque sorte d’un ‘choix’</a:t>
            </a:r>
          </a:p>
          <a:p>
            <a:r>
              <a:rPr lang="fr-BE" altLang="en-US" dirty="0" smtClean="0"/>
              <a:t>Un budget traduit aussi le niveau de notre (éventuelle) volonté d’être solidaire</a:t>
            </a:r>
          </a:p>
        </p:txBody>
      </p:sp>
    </p:spTree>
    <p:extLst>
      <p:ext uri="{BB962C8B-B14F-4D97-AF65-F5344CB8AC3E}">
        <p14:creationId xmlns:p14="http://schemas.microsoft.com/office/powerpoint/2010/main" val="2911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C1F819-E9A8-4A47-89FC-B561AB2FF0D7}" type="slidenum">
              <a:rPr lang="fr-FR" altLang="en-US" smtClean="0">
                <a:latin typeface="Garamond" panose="02020404030301010803" pitchFamily="18" charset="0"/>
              </a:rPr>
              <a:pPr/>
              <a:t>17</a:t>
            </a:fld>
            <a:endParaRPr lang="fr-FR" altLang="en-US" smtClean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6" y="3397298"/>
            <a:ext cx="2411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84150" y="15875"/>
            <a:ext cx="8959850" cy="460375"/>
          </a:xfrm>
        </p:spPr>
        <p:txBody>
          <a:bodyPr/>
          <a:lstStyle/>
          <a:p>
            <a:pPr algn="ctr">
              <a:defRPr/>
            </a:pPr>
            <a:r>
              <a:rPr lang="fr-BE" altLang="en-US" sz="3200" b="1" cap="small" dirty="0" smtClean="0"/>
              <a:t>Juste retour ou solidarité?</a:t>
            </a:r>
            <a:endParaRPr lang="en-GB" alt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1456" y="3516214"/>
            <a:ext cx="44741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BE" sz="2400" b="1" i="1" dirty="0">
                <a:latin typeface="+mj-lt"/>
              </a:rPr>
              <a:t>Les impôts sans contreprestation proportionnelle sont versés en « </a:t>
            </a:r>
            <a:r>
              <a:rPr lang="fr-BE" sz="2400" b="1" i="1" dirty="0">
                <a:solidFill>
                  <a:srgbClr val="FF0000"/>
                </a:solidFill>
                <a:latin typeface="+mj-lt"/>
              </a:rPr>
              <a:t>pure perte</a:t>
            </a:r>
            <a:r>
              <a:rPr lang="fr-BE" sz="2400" b="1" i="1" dirty="0">
                <a:latin typeface="+mj-lt"/>
              </a:rPr>
              <a:t> » p.125</a:t>
            </a:r>
            <a:r>
              <a:rPr lang="fr-BE" sz="2400" b="1" i="1" dirty="0" smtClean="0">
                <a:latin typeface="+mj-lt"/>
              </a:rPr>
              <a:t>.</a:t>
            </a:r>
          </a:p>
          <a:p>
            <a:pPr algn="ctr" eaLnBrk="1" hangingPunct="1">
              <a:defRPr/>
            </a:pPr>
            <a:r>
              <a:rPr lang="fr-BE" sz="2400" b="1" i="1" dirty="0" smtClean="0">
                <a:latin typeface="+mj-lt"/>
              </a:rPr>
              <a:t>  </a:t>
            </a:r>
            <a:r>
              <a:rPr lang="fr-BE" sz="2400" b="1" i="1" dirty="0">
                <a:latin typeface="+mj-lt"/>
              </a:rPr>
              <a:t>Il s’agit d’une « </a:t>
            </a:r>
            <a:r>
              <a:rPr lang="fr-BE" sz="2400" b="1" i="1" dirty="0">
                <a:solidFill>
                  <a:srgbClr val="FF0000"/>
                </a:solidFill>
                <a:latin typeface="+mj-lt"/>
              </a:rPr>
              <a:t>erreur économique</a:t>
            </a:r>
            <a:r>
              <a:rPr lang="fr-BE" sz="2400" b="1" i="1" dirty="0">
                <a:latin typeface="+mj-lt"/>
              </a:rPr>
              <a:t> » </a:t>
            </a:r>
            <a:endParaRPr lang="fr-BE" sz="2400" b="1" i="1" dirty="0" smtClean="0">
              <a:latin typeface="+mj-lt"/>
            </a:endParaRPr>
          </a:p>
          <a:p>
            <a:pPr algn="ctr" eaLnBrk="1" hangingPunct="1">
              <a:defRPr/>
            </a:pPr>
            <a:r>
              <a:rPr lang="fr-BE" sz="2400" b="1" i="1" dirty="0" smtClean="0">
                <a:latin typeface="+mj-lt"/>
              </a:rPr>
              <a:t>et </a:t>
            </a:r>
            <a:r>
              <a:rPr lang="fr-BE" sz="2400" b="1" i="1" dirty="0">
                <a:latin typeface="+mj-lt"/>
              </a:rPr>
              <a:t>d’une « </a:t>
            </a:r>
            <a:r>
              <a:rPr lang="fr-BE" sz="2400" b="1" i="1" dirty="0">
                <a:solidFill>
                  <a:srgbClr val="FF0000"/>
                </a:solidFill>
                <a:latin typeface="+mj-lt"/>
              </a:rPr>
              <a:t>faute morale</a:t>
            </a:r>
            <a:r>
              <a:rPr lang="fr-BE" sz="2400" b="1" i="1" dirty="0">
                <a:latin typeface="+mj-lt"/>
              </a:rPr>
              <a:t> » p.126</a:t>
            </a:r>
            <a:r>
              <a:rPr lang="fr-BE" sz="2400" b="1" i="1" dirty="0" smtClean="0">
                <a:latin typeface="+mj-lt"/>
              </a:rPr>
              <a:t>,</a:t>
            </a:r>
          </a:p>
          <a:p>
            <a:pPr algn="ctr" eaLnBrk="1" hangingPunct="1">
              <a:defRPr/>
            </a:pPr>
            <a:r>
              <a:rPr lang="fr-BE" sz="2400" b="1" i="1" dirty="0" smtClean="0">
                <a:latin typeface="+mj-lt"/>
              </a:rPr>
              <a:t> d’un </a:t>
            </a:r>
            <a:r>
              <a:rPr lang="fr-BE" sz="2400" b="1" i="1" dirty="0">
                <a:latin typeface="+mj-lt"/>
              </a:rPr>
              <a:t>« </a:t>
            </a:r>
            <a:r>
              <a:rPr lang="fr-BE" sz="2400" b="1" i="1" dirty="0">
                <a:solidFill>
                  <a:srgbClr val="FF0000"/>
                </a:solidFill>
                <a:latin typeface="+mj-lt"/>
              </a:rPr>
              <a:t>vol</a:t>
            </a:r>
            <a:r>
              <a:rPr lang="fr-BE" sz="2400" b="1" i="1" dirty="0">
                <a:latin typeface="+mj-lt"/>
              </a:rPr>
              <a:t> » p.127.</a:t>
            </a:r>
            <a:endParaRPr lang="en-GB" sz="2400" b="1" i="1" dirty="0">
              <a:latin typeface="+mj-lt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25" y="1125538"/>
            <a:ext cx="8921750" cy="1901825"/>
          </a:xfrm>
        </p:spPr>
      </p:pic>
      <p:sp>
        <p:nvSpPr>
          <p:cNvPr id="9" name="Rectangle 8"/>
          <p:cNvSpPr/>
          <p:nvPr/>
        </p:nvSpPr>
        <p:spPr>
          <a:xfrm>
            <a:off x="34925" y="1628775"/>
            <a:ext cx="7993063" cy="649288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4288" y="2965450"/>
            <a:ext cx="931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en-US" b="1">
                <a:solidFill>
                  <a:srgbClr val="FF0000"/>
                </a:solidFill>
              </a:rPr>
              <a:t>46.5 % espèrent ‘retoucher’ au moins autant que ce qu’ils ont payé pour le système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79788" y="2365375"/>
            <a:ext cx="2835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BE" altLang="en-US" sz="1400" i="1">
                <a:solidFill>
                  <a:srgbClr val="0070C0"/>
                </a:solidFill>
              </a:rPr>
              <a:t>Enquête de la VUB pour l’Inami – Septembre-Octobre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6315" y="638491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smtClean="0">
                <a:solidFill>
                  <a:srgbClr val="0070C0"/>
                </a:solidFill>
              </a:rPr>
              <a:t>Septembre 2014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cap="small" dirty="0" smtClean="0"/>
              <a:t>Croissance ou solidarité?</a:t>
            </a:r>
            <a:endParaRPr lang="fr-BE" cap="smal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90464"/>
            <a:ext cx="2988350" cy="4530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18</a:t>
            </a:fld>
            <a:endParaRPr lang="fr-FR" altLang="en-US"/>
          </a:p>
        </p:txBody>
      </p:sp>
      <p:sp>
        <p:nvSpPr>
          <p:cNvPr id="6" name="Rectangle 5"/>
          <p:cNvSpPr/>
          <p:nvPr/>
        </p:nvSpPr>
        <p:spPr>
          <a:xfrm>
            <a:off x="4118475" y="126876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2200" dirty="0" smtClean="0"/>
              <a:t>Le ralentissement de la croissance après les années 60 est la conséquence d’un retour, de la part de l’Etat </a:t>
            </a:r>
            <a:r>
              <a:rPr lang="fr-FR" sz="2200" dirty="0" smtClean="0"/>
              <a:t>social</a:t>
            </a:r>
            <a:r>
              <a:rPr lang="fr-FR" sz="2200" dirty="0"/>
              <a:t>, </a:t>
            </a:r>
            <a:r>
              <a:rPr lang="fr-FR" sz="2200" dirty="0" smtClean="0"/>
              <a:t>des </a:t>
            </a:r>
            <a:r>
              <a:rPr lang="fr-FR" sz="2200" dirty="0"/>
              <a:t>syndicats, </a:t>
            </a:r>
            <a:r>
              <a:rPr lang="fr-FR" sz="2200" dirty="0" smtClean="0"/>
              <a:t>des </a:t>
            </a:r>
            <a:r>
              <a:rPr lang="fr-FR" sz="2200" dirty="0"/>
              <a:t>lobbys </a:t>
            </a:r>
            <a:r>
              <a:rPr lang="fr-FR" sz="2200" dirty="0" smtClean="0"/>
              <a:t>professionnels et des</a:t>
            </a:r>
            <a:r>
              <a:rPr lang="fr-BE" sz="2200" dirty="0" smtClean="0"/>
              <a:t> bureaucraties vers des </a:t>
            </a:r>
            <a:r>
              <a:rPr lang="fr-FR" sz="2200" dirty="0">
                <a:solidFill>
                  <a:srgbClr val="1C0E00"/>
                </a:solidFill>
                <a:latin typeface="TheAntiquaB-W5Plain"/>
              </a:rPr>
              <a:t>valeurs </a:t>
            </a:r>
            <a:r>
              <a:rPr lang="fr-FR" sz="2200" dirty="0" smtClean="0">
                <a:solidFill>
                  <a:srgbClr val="1C0E00"/>
                </a:solidFill>
                <a:latin typeface="TheAntiquaB-W5Plain"/>
              </a:rPr>
              <a:t>«traditionnelles» telles que </a:t>
            </a:r>
            <a:r>
              <a:rPr lang="fr-FR" sz="2200" dirty="0">
                <a:solidFill>
                  <a:srgbClr val="1C0E00"/>
                </a:solidFill>
                <a:latin typeface="TheAntiquaB-W5Plain"/>
              </a:rPr>
              <a:t>la famille, la </a:t>
            </a:r>
            <a:r>
              <a:rPr lang="fr-FR" sz="2200" dirty="0" smtClean="0">
                <a:solidFill>
                  <a:srgbClr val="1C0E00"/>
                </a:solidFill>
                <a:latin typeface="TheAntiquaB-W5Plain"/>
              </a:rPr>
              <a:t>communauté et la </a:t>
            </a:r>
            <a:r>
              <a:rPr lang="fr-FR" sz="2200" dirty="0">
                <a:solidFill>
                  <a:srgbClr val="FF0000"/>
                </a:solidFill>
                <a:latin typeface="TheAntiquaB-W5Plain"/>
              </a:rPr>
              <a:t>solidarité</a:t>
            </a:r>
            <a:r>
              <a:rPr lang="fr-FR" sz="2200" dirty="0">
                <a:solidFill>
                  <a:srgbClr val="1C0E00"/>
                </a:solidFill>
                <a:latin typeface="TheAntiquaB-W5Plain"/>
              </a:rPr>
              <a:t> plutôt que</a:t>
            </a:r>
          </a:p>
          <a:p>
            <a:pPr algn="ctr"/>
            <a:r>
              <a:rPr lang="fr-FR" sz="2200" dirty="0">
                <a:solidFill>
                  <a:srgbClr val="1C0E00"/>
                </a:solidFill>
                <a:latin typeface="TheAntiquaB-W5Plain"/>
              </a:rPr>
              <a:t>la prise de risque, la protection plutôt que </a:t>
            </a:r>
            <a:r>
              <a:rPr lang="fr-FR" sz="2200" dirty="0" smtClean="0">
                <a:solidFill>
                  <a:srgbClr val="1C0E00"/>
                </a:solidFill>
                <a:latin typeface="TheAntiquaB-W5Plain"/>
              </a:rPr>
              <a:t>le changement</a:t>
            </a:r>
            <a:r>
              <a:rPr lang="fr-FR" sz="2200" dirty="0">
                <a:solidFill>
                  <a:srgbClr val="1C0E00"/>
                </a:solidFill>
                <a:latin typeface="TheAntiquaB-W5Plain"/>
              </a:rPr>
              <a:t>, le loisir plutôt que le </a:t>
            </a:r>
            <a:r>
              <a:rPr lang="fr-FR" sz="2200" dirty="0" smtClean="0">
                <a:solidFill>
                  <a:srgbClr val="1C0E00"/>
                </a:solidFill>
                <a:latin typeface="TheAntiquaB-W5Plain"/>
              </a:rPr>
              <a:t>travail</a:t>
            </a:r>
            <a:endParaRPr lang="fr-BE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558924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smtClean="0">
                <a:solidFill>
                  <a:srgbClr val="0070C0"/>
                </a:solidFill>
              </a:rPr>
              <a:t>Mai 2017</a:t>
            </a:r>
            <a:endParaRPr lang="fr-BE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 Placeholder 4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198441" y="135534"/>
            <a:ext cx="8549774" cy="63367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658C1-03AA-4A89-9925-FB5457960B69}" type="slidenum">
              <a:rPr lang="fr-FR" altLang="en-US" smtClean="0"/>
              <a:pPr>
                <a:defRPr/>
              </a:pPr>
              <a:t>19</a:t>
            </a:fld>
            <a:endParaRPr lang="fr-F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2238"/>
            <a:ext cx="856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err="1" smtClean="0">
                <a:solidFill>
                  <a:srgbClr val="0070C0"/>
                </a:solidFill>
              </a:rPr>
              <a:t>Jusot</a:t>
            </a:r>
            <a:r>
              <a:rPr lang="fr-BE" b="1" i="1" dirty="0" smtClean="0">
                <a:solidFill>
                  <a:srgbClr val="0070C0"/>
                </a:solidFill>
              </a:rPr>
              <a:t> et.al., Questions d’économie de la santé, IRDES, N°225, Mars 2017, p.4</a:t>
            </a:r>
            <a:endParaRPr lang="en-GB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cap="small" dirty="0" smtClean="0"/>
              <a:t>Le menu</a:t>
            </a:r>
            <a:endParaRPr lang="en-GB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934173"/>
          </a:xfrm>
        </p:spPr>
        <p:txBody>
          <a:bodyPr/>
          <a:lstStyle/>
          <a:p>
            <a:r>
              <a:rPr lang="fr-BE" sz="3600" dirty="0" smtClean="0"/>
              <a:t>Caractérisation d’un budget</a:t>
            </a:r>
          </a:p>
          <a:p>
            <a:r>
              <a:rPr lang="fr-BE" sz="3600" dirty="0" smtClean="0"/>
              <a:t>Justifications du discours sous-jacent</a:t>
            </a:r>
          </a:p>
          <a:p>
            <a:r>
              <a:rPr lang="fr-BE" sz="3600" dirty="0" smtClean="0"/>
              <a:t>Concrétisations du discours</a:t>
            </a:r>
          </a:p>
          <a:p>
            <a:r>
              <a:rPr lang="fr-BE" sz="3600" dirty="0" smtClean="0"/>
              <a:t>Réfutations &amp; questionnements du discours</a:t>
            </a:r>
          </a:p>
          <a:p>
            <a:r>
              <a:rPr lang="fr-BE" sz="3600" dirty="0" smtClean="0"/>
              <a:t>Conclusions</a:t>
            </a:r>
          </a:p>
          <a:p>
            <a:pPr marL="0" indent="0">
              <a:buNone/>
            </a:pPr>
            <a:endParaRPr lang="fr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79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cap="small" dirty="0" smtClean="0"/>
              <a:t>En conclusion</a:t>
            </a:r>
            <a:endParaRPr lang="fr-BE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658C1-03AA-4A89-9925-FB5457960B69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052736"/>
            <a:ext cx="8368163" cy="4162871"/>
          </a:xfrm>
        </p:spPr>
        <p:txBody>
          <a:bodyPr/>
          <a:lstStyle/>
          <a:p>
            <a:r>
              <a:rPr lang="fr-BE" altLang="en-US" dirty="0" smtClean="0"/>
              <a:t>Un budget résulte de choix politiques</a:t>
            </a:r>
          </a:p>
          <a:p>
            <a:pPr lvl="1"/>
            <a:r>
              <a:rPr lang="fr-BE" altLang="en-US" dirty="0" smtClean="0"/>
              <a:t>sont-ils en phase avec les choix sociétaux?</a:t>
            </a:r>
          </a:p>
          <a:p>
            <a:pPr lvl="1"/>
            <a:r>
              <a:rPr lang="fr-BE" altLang="en-US" dirty="0" smtClean="0"/>
              <a:t>de quel type de pédagogie sont-ils accompagnés?</a:t>
            </a:r>
          </a:p>
          <a:p>
            <a:r>
              <a:rPr lang="fr-BE" altLang="en-US" dirty="0" smtClean="0"/>
              <a:t>Un déficit résulte en quelque sorte d’un ‘choix’</a:t>
            </a:r>
          </a:p>
          <a:p>
            <a:r>
              <a:rPr lang="fr-BE" altLang="en-US" dirty="0" smtClean="0"/>
              <a:t>Un budget traduit aussi le niveau de notre (éventuelle) volonté d’être solidaire</a:t>
            </a:r>
          </a:p>
          <a:p>
            <a:r>
              <a:rPr lang="fr-BE" altLang="en-US" dirty="0" smtClean="0"/>
              <a:t>Les données empiriques attestent toutefois des bienfaits de la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6505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altLang="en-US" b="1" cap="small" dirty="0" smtClean="0"/>
              <a:t>Les bienfaits de l’égalité</a:t>
            </a:r>
            <a:endParaRPr lang="en-GB" altLang="en-US" b="1" cap="small" dirty="0" smtClean="0"/>
          </a:p>
        </p:txBody>
      </p:sp>
      <p:sp>
        <p:nvSpPr>
          <p:cNvPr id="259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4AA3D-0483-43F4-AE0B-3D52C257BA6E}" type="slidenum">
              <a:rPr lang="fr-FR" altLang="en-US" smtClean="0">
                <a:latin typeface="Garamond" panose="02020404030301010803" pitchFamily="18" charset="0"/>
              </a:rPr>
              <a:pPr/>
              <a:t>21</a:t>
            </a:fld>
            <a:endParaRPr lang="fr-FR" altLang="en-US" smtClean="0">
              <a:latin typeface="Garamond" panose="02020404030301010803" pitchFamily="18" charset="0"/>
            </a:endParaRPr>
          </a:p>
        </p:txBody>
      </p:sp>
      <p:pic>
        <p:nvPicPr>
          <p:cNvPr id="2590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24744"/>
            <a:ext cx="3240360" cy="4900893"/>
          </a:xfrm>
        </p:spPr>
      </p:pic>
      <p:pic>
        <p:nvPicPr>
          <p:cNvPr id="259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200934" cy="490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cap="small" dirty="0" smtClean="0"/>
              <a:t>En conclusion</a:t>
            </a:r>
            <a:endParaRPr lang="fr-BE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658C1-03AA-4A89-9925-FB5457960B69}" type="slidenum">
              <a:rPr lang="fr-FR" altLang="en-US" smtClean="0"/>
              <a:pPr>
                <a:defRPr/>
              </a:pPr>
              <a:t>22</a:t>
            </a:fld>
            <a:endParaRPr lang="fr-FR" alt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052736"/>
            <a:ext cx="8368163" cy="4162871"/>
          </a:xfrm>
        </p:spPr>
        <p:txBody>
          <a:bodyPr/>
          <a:lstStyle/>
          <a:p>
            <a:r>
              <a:rPr lang="fr-BE" altLang="en-US" dirty="0" smtClean="0"/>
              <a:t>Un budget résulte de choix politiques</a:t>
            </a:r>
          </a:p>
          <a:p>
            <a:pPr lvl="1"/>
            <a:r>
              <a:rPr lang="fr-BE" altLang="en-US" dirty="0" smtClean="0"/>
              <a:t>sont-ils en phase avec les choix sociétaux?</a:t>
            </a:r>
          </a:p>
          <a:p>
            <a:pPr lvl="1"/>
            <a:r>
              <a:rPr lang="fr-BE" altLang="en-US" dirty="0" smtClean="0"/>
              <a:t>de quel type de pédagogie sont-ils accompagnés?</a:t>
            </a:r>
          </a:p>
          <a:p>
            <a:r>
              <a:rPr lang="fr-BE" altLang="en-US" dirty="0" smtClean="0"/>
              <a:t>Un déficit résulte en quelque sorte d’un ‘choix’</a:t>
            </a:r>
          </a:p>
          <a:p>
            <a:r>
              <a:rPr lang="fr-BE" altLang="en-US" dirty="0" smtClean="0"/>
              <a:t>Un budget traduit aussi le niveau de notre (éventuelle) volonté d’être solidaire</a:t>
            </a:r>
          </a:p>
          <a:p>
            <a:r>
              <a:rPr lang="fr-BE" altLang="en-US" dirty="0" smtClean="0"/>
              <a:t>Les données empiriques attestent toutefois des bienfaits de la redistribution</a:t>
            </a:r>
          </a:p>
          <a:p>
            <a:r>
              <a:rPr lang="fr-BE" altLang="en-US" dirty="0" smtClean="0"/>
              <a:t>Mais cela relève également de choix …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2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1" y="155268"/>
            <a:ext cx="8686800" cy="1139825"/>
          </a:xfrm>
        </p:spPr>
        <p:txBody>
          <a:bodyPr/>
          <a:lstStyle/>
          <a:p>
            <a:pPr algn="ctr"/>
            <a:r>
              <a:rPr lang="fr-BE" sz="3600" b="1" cap="small" dirty="0" smtClean="0"/>
              <a:t>Caractérisation d’un budget et discours justificatifs</a:t>
            </a:r>
            <a:endParaRPr lang="en-GB" sz="36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295093"/>
            <a:ext cx="8938320" cy="5061257"/>
          </a:xfrm>
        </p:spPr>
        <p:txBody>
          <a:bodyPr/>
          <a:lstStyle/>
          <a:p>
            <a:r>
              <a:rPr lang="fr-BE" sz="2600" dirty="0" smtClean="0"/>
              <a:t>Reflet de priorités politiques</a:t>
            </a:r>
          </a:p>
          <a:p>
            <a:pPr lvl="1"/>
            <a:r>
              <a:rPr lang="fr-BE" sz="2400" dirty="0" smtClean="0"/>
              <a:t>En termes de recettes (</a:t>
            </a:r>
            <a:r>
              <a:rPr lang="fr-BE" sz="2400" b="1" dirty="0" smtClean="0">
                <a:solidFill>
                  <a:srgbClr val="FF0000"/>
                </a:solidFill>
              </a:rPr>
              <a:t>« on est trop taxé » « les charges sur le travail sont trop lourdes »</a:t>
            </a:r>
            <a:r>
              <a:rPr lang="fr-BE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3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7745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9" y="0"/>
            <a:ext cx="2207293" cy="835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32" y="-36386"/>
            <a:ext cx="3751418" cy="831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01" y="795295"/>
            <a:ext cx="8612251" cy="590554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24128" y="19072"/>
            <a:ext cx="3419872" cy="889648"/>
          </a:xfrm>
        </p:spPr>
        <p:txBody>
          <a:bodyPr/>
          <a:lstStyle/>
          <a:p>
            <a:pPr algn="ctr"/>
            <a:r>
              <a:rPr lang="fr-BE" sz="2800" b="1" cap="small" dirty="0" smtClean="0"/>
              <a:t>Le Belge, trop taxé?</a:t>
            </a:r>
            <a:endParaRPr lang="fr-BE" sz="2800" b="1" cap="small" dirty="0"/>
          </a:p>
        </p:txBody>
      </p:sp>
    </p:spTree>
    <p:extLst>
      <p:ext uri="{BB962C8B-B14F-4D97-AF65-F5344CB8AC3E}">
        <p14:creationId xmlns:p14="http://schemas.microsoft.com/office/powerpoint/2010/main" val="28508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4" y="0"/>
            <a:ext cx="8579296" cy="1139825"/>
          </a:xfrm>
        </p:spPr>
        <p:txBody>
          <a:bodyPr/>
          <a:lstStyle/>
          <a:p>
            <a:pPr algn="ctr"/>
            <a:r>
              <a:rPr lang="fr-BE" sz="2800" b="1" cap="small" dirty="0" smtClean="0"/>
              <a:t>Prélèvements en % du salaire brut- OCDE – 2016</a:t>
            </a:r>
            <a:br>
              <a:rPr lang="fr-BE" sz="2800" b="1" cap="small" dirty="0" smtClean="0"/>
            </a:br>
            <a:r>
              <a:rPr lang="fr-BE" sz="2000" b="1" cap="small" dirty="0" smtClean="0"/>
              <a:t>2 salaries avec 2 enfants - 100% du Y moyen et 67% du Y moyen</a:t>
            </a:r>
            <a:endParaRPr lang="fr-BE" sz="2000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659431"/>
              </p:ext>
            </p:extLst>
          </p:nvPr>
        </p:nvGraphicFramePr>
        <p:xfrm>
          <a:off x="107504" y="848107"/>
          <a:ext cx="9036496" cy="56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5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7813"/>
            <a:ext cx="8748464" cy="1139825"/>
          </a:xfrm>
        </p:spPr>
        <p:txBody>
          <a:bodyPr/>
          <a:lstStyle/>
          <a:p>
            <a:pPr algn="ctr"/>
            <a:r>
              <a:rPr lang="fr-BE" sz="2800" b="1" cap="small" dirty="0" smtClean="0"/>
              <a:t>La sécurité sociale, une charge pour l’économie?</a:t>
            </a:r>
            <a:endParaRPr lang="fr-BE" sz="2800" b="1" cap="smal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8809827" cy="48855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310258"/>
            <a:ext cx="3647156" cy="5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3" y="36637"/>
            <a:ext cx="8579296" cy="558899"/>
          </a:xfrm>
        </p:spPr>
        <p:txBody>
          <a:bodyPr/>
          <a:lstStyle/>
          <a:p>
            <a:r>
              <a:rPr lang="fr-BE" sz="3200" b="1" cap="small" dirty="0" smtClean="0"/>
              <a:t>Dépenses sociales OCDE 2016 en % du PIB</a:t>
            </a:r>
            <a:endParaRPr lang="fr-BE" sz="3200" b="1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099925"/>
              </p:ext>
            </p:extLst>
          </p:nvPr>
        </p:nvGraphicFramePr>
        <p:xfrm>
          <a:off x="0" y="1052736"/>
          <a:ext cx="9036496" cy="519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4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1" y="155268"/>
            <a:ext cx="8686800" cy="1139825"/>
          </a:xfrm>
        </p:spPr>
        <p:txBody>
          <a:bodyPr/>
          <a:lstStyle/>
          <a:p>
            <a:pPr algn="ctr"/>
            <a:r>
              <a:rPr lang="fr-BE" sz="3600" b="1" cap="small" dirty="0" smtClean="0"/>
              <a:t>Caractérisation d’un budget et discours justificatifs</a:t>
            </a:r>
            <a:endParaRPr lang="en-GB" sz="36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295093"/>
            <a:ext cx="8938320" cy="5061257"/>
          </a:xfrm>
        </p:spPr>
        <p:txBody>
          <a:bodyPr/>
          <a:lstStyle/>
          <a:p>
            <a:r>
              <a:rPr lang="fr-BE" sz="2600" dirty="0" smtClean="0"/>
              <a:t>Reflet de priorités politiques</a:t>
            </a:r>
          </a:p>
          <a:p>
            <a:pPr lvl="1"/>
            <a:r>
              <a:rPr lang="fr-BE" sz="2400" dirty="0" smtClean="0"/>
              <a:t>En termes de recettes (</a:t>
            </a:r>
            <a:r>
              <a:rPr lang="fr-BE" sz="2400" b="1" dirty="0" smtClean="0">
                <a:solidFill>
                  <a:srgbClr val="FF0000"/>
                </a:solidFill>
              </a:rPr>
              <a:t>« on est trop taxé » « les charges sur le travail sont trop lourdes »</a:t>
            </a:r>
            <a:r>
              <a:rPr lang="fr-BE" sz="2400" dirty="0" smtClean="0"/>
              <a:t>)</a:t>
            </a:r>
          </a:p>
          <a:p>
            <a:pPr lvl="1"/>
            <a:r>
              <a:rPr lang="fr-BE" sz="2400" dirty="0" smtClean="0"/>
              <a:t>En termes de dépenses (</a:t>
            </a:r>
            <a:r>
              <a:rPr lang="fr-BE" sz="2400" b="1" dirty="0" smtClean="0">
                <a:solidFill>
                  <a:srgbClr val="FF0000"/>
                </a:solidFill>
              </a:rPr>
              <a:t>« on ne peut tout rembourser »</a:t>
            </a:r>
            <a:r>
              <a:rPr lang="fr-BE" sz="2400" dirty="0" smtClean="0"/>
              <a:t>)</a:t>
            </a:r>
          </a:p>
          <a:p>
            <a:r>
              <a:rPr lang="fr-BE" sz="2600" dirty="0" smtClean="0"/>
              <a:t>Instrument de politique d’assainissement budgétaire (</a:t>
            </a:r>
            <a:r>
              <a:rPr lang="fr-BE" sz="2600" b="1" dirty="0" smtClean="0">
                <a:solidFill>
                  <a:srgbClr val="FF0000"/>
                </a:solidFill>
              </a:rPr>
              <a:t>« il faut combler le ‘trou de la sécu’ »</a:t>
            </a:r>
            <a:r>
              <a:rPr lang="fr-BE" sz="2600" dirty="0" smtClean="0"/>
              <a:t>)</a:t>
            </a:r>
          </a:p>
          <a:p>
            <a:r>
              <a:rPr lang="fr-BE" sz="2600" dirty="0" smtClean="0"/>
              <a:t>Instrument de politique économique (</a:t>
            </a:r>
            <a:r>
              <a:rPr lang="fr-BE" sz="2600" b="1" dirty="0" smtClean="0">
                <a:solidFill>
                  <a:srgbClr val="FF0000"/>
                </a:solidFill>
              </a:rPr>
              <a:t>« il faut relancer l’emploi en réduisant les charges»</a:t>
            </a:r>
            <a:r>
              <a:rPr lang="fr-BE" sz="2600" dirty="0" smtClean="0"/>
              <a:t>)</a:t>
            </a:r>
          </a:p>
          <a:p>
            <a:r>
              <a:rPr lang="fr-BE" sz="2600" dirty="0" smtClean="0"/>
              <a:t>Instrument de concrétisation de postures idéologiques (</a:t>
            </a:r>
            <a:r>
              <a:rPr lang="fr-BE" sz="2600" b="1" dirty="0" smtClean="0">
                <a:solidFill>
                  <a:srgbClr val="FF0000"/>
                </a:solidFill>
              </a:rPr>
              <a:t>« le privé est plus efficient que le public et il faut responsabiliser »</a:t>
            </a:r>
            <a:r>
              <a:rPr lang="fr-BE" sz="2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8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8850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28"/>
            <a:ext cx="8229600" cy="1139825"/>
          </a:xfrm>
        </p:spPr>
        <p:txBody>
          <a:bodyPr/>
          <a:lstStyle/>
          <a:p>
            <a:pPr algn="ctr"/>
            <a:r>
              <a:rPr lang="fr-BE" b="1" cap="small" dirty="0" smtClean="0"/>
              <a:t>Concrètement, en Belgique</a:t>
            </a:r>
            <a:endParaRPr lang="en-GB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868036"/>
            <a:ext cx="8229600" cy="4862165"/>
          </a:xfrm>
        </p:spPr>
        <p:txBody>
          <a:bodyPr/>
          <a:lstStyle/>
          <a:p>
            <a:r>
              <a:rPr lang="fr-BE" sz="2400" dirty="0" smtClean="0"/>
              <a:t>Imposition d’une </a:t>
            </a:r>
            <a:r>
              <a:rPr lang="fr-BE" sz="2400" b="1" dirty="0" smtClean="0">
                <a:solidFill>
                  <a:srgbClr val="FF0000"/>
                </a:solidFill>
              </a:rPr>
              <a:t>norme de croissance </a:t>
            </a:r>
            <a:r>
              <a:rPr lang="fr-BE" sz="2400" dirty="0" smtClean="0"/>
              <a:t>des dépenses de santé depuis 1995</a:t>
            </a:r>
          </a:p>
          <a:p>
            <a:r>
              <a:rPr lang="fr-BE" sz="2400" dirty="0" smtClean="0"/>
              <a:t>Depuis 1996, </a:t>
            </a:r>
            <a:r>
              <a:rPr lang="fr-BE" sz="2400" b="1" dirty="0" smtClean="0">
                <a:solidFill>
                  <a:srgbClr val="FF0000"/>
                </a:solidFill>
              </a:rPr>
              <a:t>réduction de cotisations sociales </a:t>
            </a:r>
            <a:r>
              <a:rPr lang="fr-BE" sz="2400" dirty="0" smtClean="0"/>
              <a:t>pour relancer l’emploi et introduction d’un </a:t>
            </a:r>
            <a:r>
              <a:rPr lang="fr-BE" sz="2400" b="1" dirty="0" smtClean="0">
                <a:solidFill>
                  <a:srgbClr val="FF0000"/>
                </a:solidFill>
              </a:rPr>
              <a:t>financement alternatif</a:t>
            </a:r>
          </a:p>
          <a:p>
            <a:r>
              <a:rPr lang="fr-BE" sz="2400" b="1" dirty="0">
                <a:solidFill>
                  <a:srgbClr val="FF0000"/>
                </a:solidFill>
              </a:rPr>
              <a:t>Réduction</a:t>
            </a:r>
            <a:r>
              <a:rPr lang="fr-BE" sz="2400" dirty="0"/>
              <a:t> du caractère </a:t>
            </a:r>
            <a:r>
              <a:rPr lang="fr-BE" sz="2400" b="1" dirty="0">
                <a:solidFill>
                  <a:srgbClr val="FF0000"/>
                </a:solidFill>
              </a:rPr>
              <a:t>solidaire</a:t>
            </a:r>
            <a:r>
              <a:rPr lang="fr-BE" sz="2400" dirty="0"/>
              <a:t> du financement – désengagement de l’Etat depuis </a:t>
            </a:r>
            <a:r>
              <a:rPr lang="fr-BE" sz="2400" dirty="0" smtClean="0"/>
              <a:t>1982</a:t>
            </a:r>
            <a:endParaRPr lang="fr-BE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49B9-5AE4-4836-87F6-DC68C306731A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716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5794</TotalTime>
  <Words>865</Words>
  <Application>Microsoft Office PowerPoint</Application>
  <PresentationFormat>On-screen Show (4:3)</PresentationFormat>
  <Paragraphs>171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Edge</vt:lpstr>
      <vt:lpstr>Chart</vt:lpstr>
      <vt:lpstr>   Le budget des soins de santé instrument de politique budgétaire ou mode de gestion de la solidarité?     </vt:lpstr>
      <vt:lpstr>Le menu</vt:lpstr>
      <vt:lpstr>Caractérisation d’un budget et discours justificatifs</vt:lpstr>
      <vt:lpstr>Le Belge, trop taxé?</vt:lpstr>
      <vt:lpstr>Prélèvements en % du salaire brut- OCDE – 2016 2 salaries avec 2 enfants - 100% du Y moyen et 67% du Y moyen</vt:lpstr>
      <vt:lpstr>La sécurité sociale, une charge pour l’économie?</vt:lpstr>
      <vt:lpstr>Dépenses sociales OCDE 2016 en % du PIB</vt:lpstr>
      <vt:lpstr>Caractérisation d’un budget et discours justificatifs</vt:lpstr>
      <vt:lpstr>Concrètement, en Belgique</vt:lpstr>
      <vt:lpstr>Caractérisation du financement</vt:lpstr>
      <vt:lpstr>Composition du financement de la sécurité sociale depuis 1960 selon le type de recettes</vt:lpstr>
      <vt:lpstr>Financement de la sécurité sociale depuis 1960 selon le caractère redistributif des recettes</vt:lpstr>
      <vt:lpstr>Financement des soins de santé depuis 2005 selon le caractère redistributif des recettes</vt:lpstr>
      <vt:lpstr>Concrètement, en Belgique</vt:lpstr>
      <vt:lpstr>La réforme du financement de la sécurité sociale et … des soins de santé</vt:lpstr>
      <vt:lpstr>En conclusion</vt:lpstr>
      <vt:lpstr>Juste retour ou solidarité?</vt:lpstr>
      <vt:lpstr>Croissance ou solidarité?</vt:lpstr>
      <vt:lpstr>PowerPoint Presentation</vt:lpstr>
      <vt:lpstr>En conclusion</vt:lpstr>
      <vt:lpstr>Les bienfaits de l’égalité</vt:lpstr>
      <vt:lpstr>En conclusion</vt:lpstr>
    </vt:vector>
  </TitlesOfParts>
  <Company>KCE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Responsabilité individuelle des patients</dc:title>
  <dc:creator>Leonard_Christian</dc:creator>
  <cp:lastModifiedBy>Van Den Bremt Christophe (MLOZ)</cp:lastModifiedBy>
  <cp:revision>739</cp:revision>
  <cp:lastPrinted>2015-08-28T13:37:15Z</cp:lastPrinted>
  <dcterms:created xsi:type="dcterms:W3CDTF">2009-03-28T08:26:36Z</dcterms:created>
  <dcterms:modified xsi:type="dcterms:W3CDTF">2017-05-18T14:27:42Z</dcterms:modified>
</cp:coreProperties>
</file>